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70"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1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8" d="100"/>
          <a:sy n="68"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05809-50DB-4A16-B6D9-E7937C929D49}" type="datetimeFigureOut">
              <a:rPr lang="en-GB" smtClean="0"/>
              <a:t>22/06/2021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1F910-FC5B-4B63-92FC-FE4D013E957B}" type="slidenum">
              <a:rPr lang="en-GB" smtClean="0"/>
              <a:t>‹#›</a:t>
            </a:fld>
            <a:endParaRPr lang="en-GB" dirty="0"/>
          </a:p>
        </p:txBody>
      </p:sp>
    </p:spTree>
    <p:extLst>
      <p:ext uri="{BB962C8B-B14F-4D97-AF65-F5344CB8AC3E}">
        <p14:creationId xmlns:p14="http://schemas.microsoft.com/office/powerpoint/2010/main" val="211114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8501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9023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3008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859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0043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38362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1306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9007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5090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3047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8479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535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EB5A4-5919-4DCA-A868-D58B3666330C}" type="datetimeFigureOut">
              <a:rPr lang="en-GB" smtClean="0">
                <a:solidFill>
                  <a:prstClr val="black">
                    <a:tint val="75000"/>
                  </a:prstClr>
                </a:solidFill>
              </a:rPr>
              <a:pPr/>
              <a:t>22/06/2021</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19C95-15B8-42A6-9E76-0AC4F47738D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7246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https://twitter.com/lucadb/status/1239863383354224641?s=20" TargetMode="External" Type="http://schemas.openxmlformats.org/officeDocument/2006/relationships/hyperlink"/><Relationship Id="rId7" Target="../media/image6.png" Type="http://schemas.openxmlformats.org/officeDocument/2006/relationships/image"/><Relationship Id="rId2" Target="../media/image12.jpeg" Type="http://schemas.openxmlformats.org/officeDocument/2006/relationships/image"/><Relationship Id="rId1" Target="../slideLayouts/slideLayout3.xml" Type="http://schemas.openxmlformats.org/officeDocument/2006/relationships/slideLayout"/><Relationship Id="rId6" Target="https://geoawesomeness.com/why-dont-we-start-using-a-more-accurate-world-map-rather-than-the-conventional-mercator-map/" TargetMode="External" Type="http://schemas.openxmlformats.org/officeDocument/2006/relationships/hyperlink"/><Relationship Id="rId5" Target="https://supernet.isenberg.umass.edu/hlogistics/hlogistics.html" TargetMode="External" Type="http://schemas.openxmlformats.org/officeDocument/2006/relationships/hyperlink"/><Relationship Id="rId4" Target="../media/image13.jpeg" Type="http://schemas.openxmlformats.org/officeDocument/2006/relationships/image"/></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critical-thinkers.com/free-courses" TargetMode="External"/><Relationship Id="rId2" Type="http://schemas.openxmlformats.org/officeDocument/2006/relationships/hyperlink" Target="https://www.the-critical-thinkers.com/"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the-critical-thinkers.com/awards" TargetMode="External"/><Relationship Id="rId4" Type="http://schemas.openxmlformats.org/officeDocument/2006/relationships/hyperlink" Target="https://www.the-critical-thinkers.com/course-presenter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Alta-damm.jpg" TargetMode="External"/><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arget="https://twitter.com/lucadb/status/1239863383354224641?s=20" TargetMode="External" Type="http://schemas.openxmlformats.org/officeDocument/2006/relationships/hyperlink"/><Relationship Id="rId2" Target="../media/image11.jpeg" Type="http://schemas.openxmlformats.org/officeDocument/2006/relationships/image"/><Relationship Id="rId1" Target="../slideLayouts/slideLayout3.xml" Type="http://schemas.openxmlformats.org/officeDocument/2006/relationships/slideLayout"/><Relationship Id="rId4" Target="../media/image6.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3448171" cy="6858000"/>
          </a:xfrm>
          <a:prstGeom prst="rect">
            <a:avLst/>
          </a:prstGeom>
        </p:spPr>
      </p:pic>
      <p:sp>
        <p:nvSpPr>
          <p:cNvPr id="2" name="Title 1">
            <a:extLst>
              <a:ext uri="{FF2B5EF4-FFF2-40B4-BE49-F238E27FC236}">
                <a16:creationId xmlns="" xmlns:a16="http://schemas.microsoft.com/office/drawing/2014/main" id="{04EDC86E-E8C7-4A0B-B081-F6D2CAE072AC}"/>
              </a:ext>
            </a:extLst>
          </p:cNvPr>
          <p:cNvSpPr>
            <a:spLocks noGrp="1"/>
          </p:cNvSpPr>
          <p:nvPr>
            <p:ph type="ctrTitle"/>
          </p:nvPr>
        </p:nvSpPr>
        <p:spPr>
          <a:xfrm>
            <a:off x="1523999" y="1934389"/>
            <a:ext cx="9144000" cy="2989222"/>
          </a:xfrm>
          <a:solidFill>
            <a:srgbClr val="FFFFFF">
              <a:alpha val="75000"/>
            </a:srgbClr>
          </a:solidFill>
        </p:spPr>
        <p:txBody>
          <a:bodyPr>
            <a:normAutofit/>
          </a:bodyPr>
          <a:lstStyle/>
          <a:p>
            <a:r>
              <a:rPr lang="en-GB" sz="5400" dirty="0">
                <a:solidFill>
                  <a:srgbClr val="343432"/>
                </a:solidFill>
                <a:latin typeface="Arial" panose="020B0604020202020204" pitchFamily="34" charset="0"/>
                <a:cs typeface="Arial" panose="020B0604020202020204" pitchFamily="34" charset="0"/>
              </a:rPr>
              <a:t>The Big Geography Quiz</a:t>
            </a:r>
            <a:br>
              <a:rPr lang="en-GB" sz="5400" dirty="0">
                <a:solidFill>
                  <a:srgbClr val="343432"/>
                </a:solidFill>
                <a:latin typeface="Arial" panose="020B0604020202020204" pitchFamily="34" charset="0"/>
                <a:cs typeface="Arial" panose="020B0604020202020204" pitchFamily="34" charset="0"/>
              </a:rPr>
            </a:br>
            <a:r>
              <a:rPr lang="en-GB" sz="5400" dirty="0">
                <a:solidFill>
                  <a:srgbClr val="343432"/>
                </a:solidFill>
                <a:latin typeface="Arial" panose="020B0604020202020204" pitchFamily="34" charset="0"/>
                <a:cs typeface="Arial" panose="020B0604020202020204" pitchFamily="34" charset="0"/>
              </a:rPr>
              <a:t>Summer 2021</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88430" y="2222317"/>
            <a:ext cx="5215139" cy="1063754"/>
          </a:xfrm>
          <a:prstGeom prst="rect">
            <a:avLst/>
          </a:prstGeom>
        </p:spPr>
      </p:pic>
    </p:spTree>
    <p:extLst>
      <p:ext uri="{BB962C8B-B14F-4D97-AF65-F5344CB8AC3E}">
        <p14:creationId xmlns:p14="http://schemas.microsoft.com/office/powerpoint/2010/main" val="1722341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3917176" y="165826"/>
            <a:ext cx="6376969" cy="3798137"/>
          </a:xfrm>
          <a:prstGeom prst="rect">
            <a:avLst/>
          </a:prstGeom>
        </p:spPr>
      </p:pic>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3536541"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35868" y="377316"/>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7</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5" y="1323007"/>
            <a:ext cx="3536541" cy="4703039"/>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Here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are two different ways of looking at Earth. </a:t>
            </a:r>
            <a:endPar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Some people call the Mercator projection map ‘biased’ – why do you think this is? </a:t>
            </a: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p>
        </p:txBody>
      </p:sp>
      <p:sp>
        <p:nvSpPr>
          <p:cNvPr id="6" name="Rectangle 5"/>
          <p:cNvSpPr/>
          <p:nvPr/>
        </p:nvSpPr>
        <p:spPr>
          <a:xfrm>
            <a:off x="9768977" y="6469304"/>
            <a:ext cx="824072" cy="388696"/>
          </a:xfrm>
          <a:prstGeom prst="rect">
            <a:avLst/>
          </a:prstGeom>
        </p:spPr>
        <p:txBody>
          <a:bodyPr wrap="none">
            <a:spAutoFit/>
          </a:bodyPr>
          <a:lstStyle/>
          <a:p>
            <a:pPr>
              <a:lnSpc>
                <a:spcPct val="107000"/>
              </a:lnSpc>
              <a:spcAft>
                <a:spcPts val="800"/>
              </a:spcAft>
            </a:pPr>
            <a:r>
              <a:rPr lang="en-GB"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3"/>
              </a:rPr>
              <a:t>Source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7615002" y="3231498"/>
            <a:ext cx="4576997" cy="3626502"/>
          </a:xfrm>
          <a:prstGeom prst="rect">
            <a:avLst/>
          </a:prstGeom>
        </p:spPr>
      </p:pic>
      <p:sp>
        <p:nvSpPr>
          <p:cNvPr id="9" name="Rectangle 8"/>
          <p:cNvSpPr/>
          <p:nvPr/>
        </p:nvSpPr>
        <p:spPr>
          <a:xfrm>
            <a:off x="10294145" y="2671167"/>
            <a:ext cx="1897854" cy="635751"/>
          </a:xfrm>
          <a:prstGeom prst="rect">
            <a:avLst/>
          </a:prstGeom>
        </p:spPr>
        <p:txBody>
          <a:bodyPr wrap="square">
            <a:spAutoFit/>
          </a:bodyPr>
          <a:lstStyle/>
          <a:p>
            <a:pPr>
              <a:lnSpc>
                <a:spcPct val="107000"/>
              </a:lnSpc>
              <a:spcAft>
                <a:spcPts val="0"/>
              </a:spcAft>
            </a:pPr>
            <a:r>
              <a:rPr lang="en-GB" sz="1100"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5"/>
              </a:rPr>
              <a:t>Source</a:t>
            </a:r>
            <a:r>
              <a:rPr lang="en-GB" sz="1100" dirty="0">
                <a:solidFill>
                  <a:srgbClr val="596172"/>
                </a:solidFill>
                <a:latin typeface="Arial" panose="020B0604020202020204" pitchFamily="34" charset="0"/>
                <a:ea typeface="Times New Roman" panose="02020603050405020304" pitchFamily="18"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solidFill>
                  <a:srgbClr val="596172"/>
                </a:solidFill>
                <a:latin typeface="Arial" panose="020B0604020202020204" pitchFamily="34" charset="0"/>
                <a:ea typeface="Times New Roman" panose="02020603050405020304" pitchFamily="18" charset="0"/>
                <a:cs typeface="Times New Roman" panose="02020603050405020304" pitchFamily="18" charset="0"/>
              </a:rPr>
              <a:t>Satellite image of Earth with borders superimposed.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10333862" y="165826"/>
            <a:ext cx="1818420" cy="635751"/>
          </a:xfrm>
          <a:prstGeom prst="rect">
            <a:avLst/>
          </a:prstGeom>
        </p:spPr>
        <p:txBody>
          <a:bodyPr wrap="square">
            <a:spAutoFit/>
          </a:bodyPr>
          <a:lstStyle/>
          <a:p>
            <a:pPr>
              <a:lnSpc>
                <a:spcPct val="107000"/>
              </a:lnSpc>
              <a:spcAft>
                <a:spcPts val="0"/>
              </a:spcAft>
            </a:pPr>
            <a:r>
              <a:rPr lang="en-GB" sz="1100"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6"/>
              </a:rPr>
              <a:t>Source</a:t>
            </a:r>
            <a:r>
              <a:rPr lang="en-GB" sz="1100" dirty="0">
                <a:solidFill>
                  <a:srgbClr val="596172"/>
                </a:solidFill>
                <a:latin typeface="Arial" panose="020B0604020202020204" pitchFamily="34" charset="0"/>
                <a:ea typeface="Times New Roman" panose="02020603050405020304" pitchFamily="18"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100" dirty="0">
                <a:solidFill>
                  <a:srgbClr val="596172"/>
                </a:solidFill>
                <a:latin typeface="Arial" panose="020B0604020202020204" pitchFamily="34" charset="0"/>
                <a:ea typeface="Times New Roman" panose="02020603050405020304" pitchFamily="18" charset="0"/>
                <a:cs typeface="Times New Roman" panose="02020603050405020304" pitchFamily="18" charset="0"/>
              </a:rPr>
              <a:t>Mercator projection political map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p:cNvPicPr>
            <a:picLocks noChangeAspect="1"/>
          </p:cNvPicPr>
          <p:nvPr/>
        </p:nvPicPr>
        <p:blipFill>
          <a:blip r:embed="rId7"/>
          <a:stretch>
            <a:fillRect/>
          </a:stretch>
        </p:blipFill>
        <p:spPr>
          <a:xfrm>
            <a:off x="-95508" y="5632470"/>
            <a:ext cx="1863777" cy="1287643"/>
          </a:xfrm>
          <a:prstGeom prst="rect">
            <a:avLst/>
          </a:prstGeom>
        </p:spPr>
      </p:pic>
    </p:spTree>
    <p:extLst>
      <p:ext uri="{BB962C8B-B14F-4D97-AF65-F5344CB8AC3E}">
        <p14:creationId xmlns:p14="http://schemas.microsoft.com/office/powerpoint/2010/main" val="224153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3536541"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8</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4" y="1323007"/>
            <a:ext cx="4296297" cy="4703039"/>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Which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of these words could be used to describe this quote</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a:t>
            </a: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0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a.	Exaggerated</a:t>
            </a:r>
          </a:p>
          <a:p>
            <a:pPr lvl="0" fontAlgn="base">
              <a:lnSpc>
                <a:spcPct val="100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b.	Powerful</a:t>
            </a:r>
          </a:p>
          <a:p>
            <a:pPr lvl="0" fontAlgn="base">
              <a:lnSpc>
                <a:spcPct val="100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c.	Biased</a:t>
            </a:r>
          </a:p>
          <a:p>
            <a:pPr lvl="0" fontAlgn="base">
              <a:lnSpc>
                <a:spcPct val="100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d.	True</a:t>
            </a:r>
          </a:p>
          <a:p>
            <a:pPr lvl="0" fontAlgn="base">
              <a:lnSpc>
                <a:spcPct val="100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e.	False</a:t>
            </a:r>
          </a:p>
          <a:p>
            <a:pPr lvl="0" fontAlgn="base">
              <a:lnSpc>
                <a:spcPct val="100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f.	Passionate</a:t>
            </a: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p>
        </p:txBody>
      </p:sp>
      <p:sp>
        <p:nvSpPr>
          <p:cNvPr id="4" name="Rectangle 3"/>
          <p:cNvSpPr/>
          <p:nvPr/>
        </p:nvSpPr>
        <p:spPr>
          <a:xfrm>
            <a:off x="5206584" y="1573253"/>
            <a:ext cx="6096000" cy="3416320"/>
          </a:xfrm>
          <a:prstGeom prst="rect">
            <a:avLst/>
          </a:prstGeom>
        </p:spPr>
        <p:txBody>
          <a:bodyPr>
            <a:spAutoFit/>
          </a:bodyPr>
          <a:lstStyle/>
          <a:p>
            <a:r>
              <a:rPr lang="en-GB" sz="9600" dirty="0">
                <a:solidFill>
                  <a:srgbClr val="FFFFFF"/>
                </a:solidFill>
                <a:latin typeface="Arial" panose="020B0604020202020204" pitchFamily="34" charset="0"/>
                <a:cs typeface="Arial" panose="020B0604020202020204" pitchFamily="34" charset="0"/>
              </a:rPr>
              <a:t>“</a:t>
            </a:r>
            <a:r>
              <a:rPr lang="en-GB" sz="2400" dirty="0">
                <a:solidFill>
                  <a:srgbClr val="FFFFFF"/>
                </a:solidFill>
                <a:latin typeface="Arial" panose="020B0604020202020204" pitchFamily="34" charset="0"/>
                <a:cs typeface="Arial" panose="020B0604020202020204" pitchFamily="34" charset="0"/>
              </a:rPr>
              <a:t>We don’t have time to sit on our hands as our planet burns. For young people, climate change is bigger than election or re-election. It’s life or death</a:t>
            </a:r>
            <a:r>
              <a:rPr lang="en-GB" sz="2400" dirty="0" smtClean="0">
                <a:solidFill>
                  <a:srgbClr val="FFFFFF"/>
                </a:solidFill>
                <a:latin typeface="Arial" panose="020B0604020202020204" pitchFamily="34" charset="0"/>
                <a:cs typeface="Arial" panose="020B0604020202020204" pitchFamily="34" charset="0"/>
              </a:rPr>
              <a:t>.”</a:t>
            </a:r>
          </a:p>
          <a:p>
            <a:endParaRPr lang="en-GB" sz="2400" dirty="0">
              <a:solidFill>
                <a:srgbClr val="FFFFFF"/>
              </a:solidFill>
              <a:latin typeface="Arial" panose="020B0604020202020204" pitchFamily="34" charset="0"/>
              <a:cs typeface="Arial" panose="020B0604020202020204" pitchFamily="34" charset="0"/>
            </a:endParaRPr>
          </a:p>
          <a:p>
            <a:r>
              <a:rPr lang="en-GB" sz="2400" i="1" dirty="0" smtClean="0">
                <a:solidFill>
                  <a:srgbClr val="FFFFFF"/>
                </a:solidFill>
                <a:latin typeface="Arial" panose="020B0604020202020204" pitchFamily="34" charset="0"/>
                <a:cs typeface="Arial" panose="020B0604020202020204" pitchFamily="34" charset="0"/>
              </a:rPr>
              <a:t> - Alexandria </a:t>
            </a:r>
            <a:r>
              <a:rPr lang="en-GB" sz="2400" i="1" dirty="0">
                <a:solidFill>
                  <a:srgbClr val="FFFFFF"/>
                </a:solidFill>
                <a:latin typeface="Arial" panose="020B0604020202020204" pitchFamily="34" charset="0"/>
                <a:cs typeface="Arial" panose="020B0604020202020204" pitchFamily="34" charset="0"/>
              </a:rPr>
              <a:t>Ocasio-Cortez, US Politician</a:t>
            </a:r>
          </a:p>
        </p:txBody>
      </p:sp>
      <p:pic>
        <p:nvPicPr>
          <p:cNvPr id="12" name="Picture 11"/>
          <p:cNvPicPr>
            <a:picLocks noChangeAspect="1"/>
          </p:cNvPicPr>
          <p:nvPr/>
        </p:nvPicPr>
        <p:blipFill>
          <a:blip r:embed="rId2"/>
          <a:stretch>
            <a:fillRect/>
          </a:stretch>
        </p:blipFill>
        <p:spPr>
          <a:xfrm>
            <a:off x="10328223" y="-38873"/>
            <a:ext cx="1863777" cy="1287643"/>
          </a:xfrm>
          <a:prstGeom prst="rect">
            <a:avLst/>
          </a:prstGeom>
        </p:spPr>
      </p:pic>
    </p:spTree>
    <p:extLst>
      <p:ext uri="{BB962C8B-B14F-4D97-AF65-F5344CB8AC3E}">
        <p14:creationId xmlns:p14="http://schemas.microsoft.com/office/powerpoint/2010/main" val="3336345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3536541"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9</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4" y="1323007"/>
            <a:ext cx="4296297" cy="4703039"/>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Can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we prove this quotation is factually accurate</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a:t>
            </a: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p:cNvSpPr/>
          <p:nvPr/>
        </p:nvSpPr>
        <p:spPr>
          <a:xfrm>
            <a:off x="5206584" y="1573253"/>
            <a:ext cx="6096000" cy="4154984"/>
          </a:xfrm>
          <a:prstGeom prst="rect">
            <a:avLst/>
          </a:prstGeom>
        </p:spPr>
        <p:txBody>
          <a:bodyPr>
            <a:spAutoFit/>
          </a:bodyPr>
          <a:lstStyle/>
          <a:p>
            <a:r>
              <a:rPr lang="en-GB" sz="9600" dirty="0" smtClean="0">
                <a:solidFill>
                  <a:srgbClr val="FFFFFF"/>
                </a:solidFill>
                <a:latin typeface="Arial" panose="020B0604020202020204" pitchFamily="34" charset="0"/>
                <a:cs typeface="Arial" panose="020B0604020202020204" pitchFamily="34" charset="0"/>
              </a:rPr>
              <a:t>“</a:t>
            </a:r>
            <a:r>
              <a:rPr lang="en-GB" sz="2400" dirty="0" smtClean="0">
                <a:solidFill>
                  <a:srgbClr val="FFFFFF"/>
                </a:solidFill>
                <a:latin typeface="Arial" panose="020B0604020202020204" pitchFamily="34" charset="0"/>
                <a:cs typeface="Arial" panose="020B0604020202020204" pitchFamily="34" charset="0"/>
              </a:rPr>
              <a:t>Since </a:t>
            </a:r>
            <a:r>
              <a:rPr lang="en-GB" sz="2400" dirty="0">
                <a:solidFill>
                  <a:srgbClr val="FFFFFF"/>
                </a:solidFill>
                <a:latin typeface="Arial" panose="020B0604020202020204" pitchFamily="34" charset="0"/>
                <a:cs typeface="Arial" panose="020B0604020202020204" pitchFamily="34" charset="0"/>
              </a:rPr>
              <a:t>1800, the amount of </a:t>
            </a:r>
            <a:r>
              <a:rPr lang="en-GB" sz="2400" dirty="0" smtClean="0">
                <a:solidFill>
                  <a:srgbClr val="FFFFFF"/>
                </a:solidFill>
                <a:latin typeface="Arial" panose="020B0604020202020204" pitchFamily="34" charset="0"/>
                <a:cs typeface="Arial" panose="020B0604020202020204" pitchFamily="34" charset="0"/>
              </a:rPr>
              <a:t>carbon dioxide </a:t>
            </a:r>
            <a:r>
              <a:rPr lang="en-GB" sz="2400" dirty="0">
                <a:solidFill>
                  <a:srgbClr val="FFFFFF"/>
                </a:solidFill>
                <a:latin typeface="Arial" panose="020B0604020202020204" pitchFamily="34" charset="0"/>
                <a:cs typeface="Arial" panose="020B0604020202020204" pitchFamily="34" charset="0"/>
              </a:rPr>
              <a:t>in the atmosphere has increased from about 280 parts per million to 410 ppm in 2019</a:t>
            </a:r>
            <a:r>
              <a:rPr lang="en-GB" sz="2400" dirty="0" smtClean="0">
                <a:solidFill>
                  <a:srgbClr val="FFFFFF"/>
                </a:solidFill>
                <a:latin typeface="Arial" panose="020B0604020202020204" pitchFamily="34" charset="0"/>
                <a:cs typeface="Arial" panose="020B0604020202020204" pitchFamily="34" charset="0"/>
              </a:rPr>
              <a:t>.”</a:t>
            </a:r>
          </a:p>
          <a:p>
            <a:endParaRPr lang="en-GB" sz="2400" dirty="0">
              <a:solidFill>
                <a:srgbClr val="FFFFFF"/>
              </a:solidFill>
              <a:latin typeface="Arial" panose="020B0604020202020204" pitchFamily="34" charset="0"/>
              <a:cs typeface="Arial" panose="020B0604020202020204" pitchFamily="34" charset="0"/>
            </a:endParaRPr>
          </a:p>
          <a:p>
            <a:r>
              <a:rPr lang="en-GB" sz="2400" i="1" dirty="0" smtClean="0">
                <a:solidFill>
                  <a:srgbClr val="FFFFFF"/>
                </a:solidFill>
                <a:latin typeface="Arial" panose="020B0604020202020204" pitchFamily="34" charset="0"/>
                <a:cs typeface="Arial" panose="020B0604020202020204" pitchFamily="34" charset="0"/>
              </a:rPr>
              <a:t>- David </a:t>
            </a:r>
            <a:r>
              <a:rPr lang="en-GB" sz="2400" i="1" dirty="0">
                <a:solidFill>
                  <a:srgbClr val="FFFFFF"/>
                </a:solidFill>
                <a:latin typeface="Arial" panose="020B0604020202020204" pitchFamily="34" charset="0"/>
                <a:cs typeface="Arial" panose="020B0604020202020204" pitchFamily="34" charset="0"/>
              </a:rPr>
              <a:t>Herring and Rebecca Lindsey, US Government’s NOAA Climate Program Office</a:t>
            </a:r>
          </a:p>
        </p:txBody>
      </p:sp>
      <p:pic>
        <p:nvPicPr>
          <p:cNvPr id="6" name="Picture 5"/>
          <p:cNvPicPr>
            <a:picLocks noChangeAspect="1"/>
          </p:cNvPicPr>
          <p:nvPr/>
        </p:nvPicPr>
        <p:blipFill>
          <a:blip r:embed="rId2"/>
          <a:stretch>
            <a:fillRect/>
          </a:stretch>
        </p:blipFill>
        <p:spPr>
          <a:xfrm>
            <a:off x="10328223" y="-38873"/>
            <a:ext cx="1863777" cy="1287643"/>
          </a:xfrm>
          <a:prstGeom prst="rect">
            <a:avLst/>
          </a:prstGeom>
        </p:spPr>
      </p:pic>
    </p:spTree>
    <p:extLst>
      <p:ext uri="{BB962C8B-B14F-4D97-AF65-F5344CB8AC3E}">
        <p14:creationId xmlns:p14="http://schemas.microsoft.com/office/powerpoint/2010/main" val="193368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129785" y="2018676"/>
            <a:ext cx="3516809"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10</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129785" y="3281413"/>
            <a:ext cx="4296297" cy="4703039"/>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Is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this quotation biased? How do you know it is or isn‘t?</a:t>
            </a:r>
          </a:p>
        </p:txBody>
      </p:sp>
      <p:sp>
        <p:nvSpPr>
          <p:cNvPr id="4" name="Rectangle 3"/>
          <p:cNvSpPr/>
          <p:nvPr/>
        </p:nvSpPr>
        <p:spPr>
          <a:xfrm>
            <a:off x="5206584" y="1573253"/>
            <a:ext cx="6096000" cy="3416320"/>
          </a:xfrm>
          <a:prstGeom prst="rect">
            <a:avLst/>
          </a:prstGeom>
        </p:spPr>
        <p:txBody>
          <a:bodyPr>
            <a:spAutoFit/>
          </a:bodyPr>
          <a:lstStyle/>
          <a:p>
            <a:r>
              <a:rPr lang="en-GB" sz="9600" dirty="0" smtClean="0">
                <a:solidFill>
                  <a:srgbClr val="FFFFFF"/>
                </a:solidFill>
                <a:latin typeface="Arial" panose="020B0604020202020204" pitchFamily="34" charset="0"/>
                <a:cs typeface="Arial" panose="020B0604020202020204" pitchFamily="34" charset="0"/>
              </a:rPr>
              <a:t>“</a:t>
            </a:r>
            <a:r>
              <a:rPr lang="en-GB" sz="2400" dirty="0">
                <a:solidFill>
                  <a:srgbClr val="FFFFFF"/>
                </a:solidFill>
                <a:latin typeface="Arial" panose="020B0604020202020204" pitchFamily="34" charset="0"/>
                <a:cs typeface="Arial" panose="020B0604020202020204" pitchFamily="34" charset="0"/>
              </a:rPr>
              <a:t>I want you to feel the fear I feel every day. I want you to act. I want you to act as you would in a crisis. I want you to act as if the house is on fire, because it is</a:t>
            </a:r>
            <a:r>
              <a:rPr lang="en-GB" sz="2400" dirty="0" smtClean="0">
                <a:solidFill>
                  <a:srgbClr val="FFFFFF"/>
                </a:solidFill>
                <a:latin typeface="Arial" panose="020B0604020202020204" pitchFamily="34" charset="0"/>
                <a:cs typeface="Arial" panose="020B0604020202020204" pitchFamily="34" charset="0"/>
              </a:rPr>
              <a:t>.”</a:t>
            </a:r>
          </a:p>
          <a:p>
            <a:endParaRPr lang="en-GB" sz="2400" dirty="0">
              <a:solidFill>
                <a:srgbClr val="FFFFFF"/>
              </a:solidFill>
              <a:latin typeface="Arial" panose="020B0604020202020204" pitchFamily="34" charset="0"/>
              <a:cs typeface="Arial" panose="020B0604020202020204" pitchFamily="34" charset="0"/>
            </a:endParaRPr>
          </a:p>
          <a:p>
            <a:r>
              <a:rPr lang="en-GB" sz="2400" i="1" dirty="0" smtClean="0">
                <a:solidFill>
                  <a:srgbClr val="FFFFFF"/>
                </a:solidFill>
                <a:latin typeface="Arial" panose="020B0604020202020204" pitchFamily="34" charset="0"/>
                <a:cs typeface="Arial" panose="020B0604020202020204" pitchFamily="34" charset="0"/>
              </a:rPr>
              <a:t>- Greta </a:t>
            </a:r>
            <a:r>
              <a:rPr lang="en-GB" sz="2400" i="1" dirty="0">
                <a:solidFill>
                  <a:srgbClr val="FFFFFF"/>
                </a:solidFill>
                <a:latin typeface="Arial" panose="020B0604020202020204" pitchFamily="34" charset="0"/>
                <a:cs typeface="Arial" panose="020B0604020202020204" pitchFamily="34" charset="0"/>
              </a:rPr>
              <a:t>Thunberg, Swedish Activist</a:t>
            </a:r>
          </a:p>
        </p:txBody>
      </p:sp>
      <p:pic>
        <p:nvPicPr>
          <p:cNvPr id="6" name="Picture 5"/>
          <p:cNvPicPr>
            <a:picLocks noChangeAspect="1"/>
          </p:cNvPicPr>
          <p:nvPr/>
        </p:nvPicPr>
        <p:blipFill>
          <a:blip r:embed="rId2"/>
          <a:stretch>
            <a:fillRect/>
          </a:stretch>
        </p:blipFill>
        <p:spPr>
          <a:xfrm>
            <a:off x="10223292" y="0"/>
            <a:ext cx="1863777" cy="1287643"/>
          </a:xfrm>
          <a:prstGeom prst="rect">
            <a:avLst/>
          </a:prstGeom>
        </p:spPr>
      </p:pic>
    </p:spTree>
    <p:extLst>
      <p:ext uri="{BB962C8B-B14F-4D97-AF65-F5344CB8AC3E}">
        <p14:creationId xmlns:p14="http://schemas.microsoft.com/office/powerpoint/2010/main" val="69216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662" y="230596"/>
            <a:ext cx="11948410" cy="6305115"/>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33662" y="920550"/>
            <a:ext cx="11948410" cy="5185539"/>
          </a:xfrm>
        </p:spPr>
        <p:txBody>
          <a:bodyPr>
            <a:noAutofit/>
          </a:bodyPr>
          <a:lstStyle/>
          <a:p>
            <a:pPr marL="457200" lvl="0" indent="-457200" fontAlgn="base">
              <a:lnSpc>
                <a:spcPct val="107000"/>
              </a:lnSpc>
              <a:spcAft>
                <a:spcPts val="0"/>
              </a:spcAft>
              <a:buAutoNum type="arabicPeriod"/>
            </a:pPr>
            <a:r>
              <a:rPr lang="en-GB" sz="14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 analysing, B) questioning, C) evaluating</a:t>
            </a:r>
          </a:p>
          <a:p>
            <a:pPr marL="457200" lvl="0" indent="-457200" fontAlgn="base">
              <a:lnSpc>
                <a:spcPct val="107000"/>
              </a:lnSpc>
              <a:spcAft>
                <a:spcPts val="0"/>
              </a:spcAft>
              <a:buAutoNum type="arabicPeriod"/>
            </a:pPr>
            <a:r>
              <a:rPr lang="en-GB" sz="1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A)O, B)F, C)O, D)F</a:t>
            </a:r>
          </a:p>
          <a:p>
            <a:pPr marL="457200" indent="-457200" fontAlgn="base">
              <a:lnSpc>
                <a:spcPct val="107000"/>
              </a:lnSpc>
              <a:buFont typeface="Arial" panose="020B0604020202020204" pitchFamily="34" charset="0"/>
              <a:buAutoNum type="arabicPeriod"/>
            </a:pPr>
            <a:r>
              <a:rPr lang="en-GB" sz="1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A)F, B)O, C)F, D)F/O</a:t>
            </a:r>
          </a:p>
          <a:p>
            <a:pPr marL="457200" indent="-457200" fontAlgn="base">
              <a:lnSpc>
                <a:spcPct val="107000"/>
              </a:lnSpc>
              <a:buFont typeface="Arial" panose="020B0604020202020204" pitchFamily="34" charset="0"/>
              <a:buAutoNum type="arabicPeriod"/>
            </a:pPr>
            <a:r>
              <a:rPr lang="en-GB" sz="1400" dirty="0" smtClean="0"/>
              <a:t>Reduced </a:t>
            </a:r>
            <a:r>
              <a:rPr lang="en-GB" sz="1400" dirty="0"/>
              <a:t>carbon emissions / greenhouse gases as so little use of fossil fuels for electricity. </a:t>
            </a:r>
            <a:r>
              <a:rPr lang="en-GB" sz="1400" dirty="0" smtClean="0"/>
              <a:t>Norway </a:t>
            </a:r>
            <a:r>
              <a:rPr lang="en-GB" sz="1400" dirty="0"/>
              <a:t>can be self-sufficient for electricity </a:t>
            </a:r>
            <a:r>
              <a:rPr lang="en-GB" sz="1400" dirty="0" smtClean="0"/>
              <a:t>production. It </a:t>
            </a:r>
            <a:r>
              <a:rPr lang="en-GB" sz="1400" dirty="0"/>
              <a:t>is renewable and reliable since rainfall in Norway is high and frequent</a:t>
            </a:r>
            <a:r>
              <a:rPr lang="en-GB" sz="1400" dirty="0" smtClean="0"/>
              <a:t>.</a:t>
            </a:r>
          </a:p>
          <a:p>
            <a:pPr marL="457200" indent="-457200" fontAlgn="base">
              <a:lnSpc>
                <a:spcPct val="107000"/>
              </a:lnSpc>
              <a:buFont typeface="Arial" panose="020B0604020202020204" pitchFamily="34" charset="0"/>
              <a:buAutoNum type="arabicPeriod"/>
            </a:pPr>
            <a:r>
              <a:rPr lang="en-GB" sz="1400" dirty="0"/>
              <a:t>The dams will disrupt natural water </a:t>
            </a:r>
            <a:r>
              <a:rPr lang="en-GB" sz="1400" dirty="0" smtClean="0"/>
              <a:t>systems. Dam </a:t>
            </a:r>
            <a:r>
              <a:rPr lang="en-GB" sz="1400" dirty="0"/>
              <a:t>construction requires a lot of concrete which producing carbon dioxide </a:t>
            </a:r>
            <a:r>
              <a:rPr lang="en-GB" sz="1400" dirty="0" smtClean="0"/>
              <a:t>emissions. Lakes </a:t>
            </a:r>
            <a:r>
              <a:rPr lang="en-GB" sz="1400" dirty="0"/>
              <a:t>created by the dams displace people and take away habitats for </a:t>
            </a:r>
            <a:r>
              <a:rPr lang="en-GB" sz="1400" dirty="0" smtClean="0"/>
              <a:t>wildlife. Hydro </a:t>
            </a:r>
            <a:r>
              <a:rPr lang="en-GB" sz="1400" dirty="0"/>
              <a:t>power stations are expensive to </a:t>
            </a:r>
            <a:r>
              <a:rPr lang="en-GB" sz="1400" dirty="0" smtClean="0"/>
              <a:t>build. Norway </a:t>
            </a:r>
            <a:r>
              <a:rPr lang="en-GB" sz="1400" dirty="0"/>
              <a:t>is very reliant on one type of electricity production, which some may also criticise in comparison to a more balanced energy mix of responsible sources.</a:t>
            </a:r>
          </a:p>
          <a:p>
            <a:pPr marL="457200" indent="-457200" fontAlgn="base">
              <a:lnSpc>
                <a:spcPct val="107000"/>
              </a:lnSpc>
              <a:buFont typeface="Arial" panose="020B0604020202020204" pitchFamily="34" charset="0"/>
              <a:buAutoNum type="arabicPeriod"/>
            </a:pPr>
            <a:r>
              <a:rPr lang="en-GB" sz="1400" dirty="0" smtClean="0"/>
              <a:t>Who </a:t>
            </a:r>
            <a:r>
              <a:rPr lang="en-GB" sz="1400" dirty="0"/>
              <a:t>tweeted it and what might their motive have been? What kind of opinions do they have about Venice, the environment, or the pandemic? </a:t>
            </a:r>
            <a:r>
              <a:rPr lang="en-GB" sz="1400" dirty="0" smtClean="0"/>
              <a:t>Is </a:t>
            </a:r>
            <a:r>
              <a:rPr lang="en-GB" sz="1400" dirty="0"/>
              <a:t>what we see in the pictures actually </a:t>
            </a:r>
            <a:r>
              <a:rPr lang="en-GB" sz="1400" dirty="0" smtClean="0"/>
              <a:t>unusual? When </a:t>
            </a:r>
            <a:r>
              <a:rPr lang="en-GB" sz="1400" dirty="0"/>
              <a:t>were the images </a:t>
            </a:r>
            <a:r>
              <a:rPr lang="en-GB" sz="1400" dirty="0" smtClean="0"/>
              <a:t>taken? Are </a:t>
            </a:r>
            <a:r>
              <a:rPr lang="en-GB" sz="1400" dirty="0"/>
              <a:t>other people posting things that provide more evidence to support this</a:t>
            </a:r>
            <a:r>
              <a:rPr lang="en-GB" sz="1400" dirty="0" smtClean="0"/>
              <a:t>?</a:t>
            </a:r>
          </a:p>
          <a:p>
            <a:pPr marL="457200" indent="-457200" fontAlgn="base">
              <a:lnSpc>
                <a:spcPct val="107000"/>
              </a:lnSpc>
              <a:buFont typeface="Arial" panose="020B0604020202020204" pitchFamily="34" charset="0"/>
              <a:buAutoNum type="arabicPeriod"/>
            </a:pPr>
            <a:r>
              <a:rPr lang="en-GB" sz="1400" dirty="0"/>
              <a:t>Mercator projection makes countries in high latitudes (such as northern Europe) appear larger than they are and makes countries in equatorial regions (such as Africa) appear relatively </a:t>
            </a:r>
            <a:r>
              <a:rPr lang="en-GB" sz="1400" dirty="0" smtClean="0"/>
              <a:t>small</a:t>
            </a:r>
          </a:p>
          <a:p>
            <a:pPr marL="457200" indent="-457200" fontAlgn="base">
              <a:lnSpc>
                <a:spcPct val="107000"/>
              </a:lnSpc>
              <a:buFont typeface="Arial" panose="020B0604020202020204" pitchFamily="34" charset="0"/>
              <a:buAutoNum type="arabicPeriod"/>
            </a:pPr>
            <a:r>
              <a:rPr lang="en-GB" sz="1400" dirty="0" smtClean="0"/>
              <a:t>All </a:t>
            </a:r>
            <a:r>
              <a:rPr lang="en-GB" sz="1400" dirty="0"/>
              <a:t>of them! Could argue true and/or false depending on how literally you take the words “our planet burns“ and what kind of scale it applies to. There may be data to prove that young people consider climate change a bigger issue than the election but this is not presented here</a:t>
            </a:r>
            <a:r>
              <a:rPr lang="en-GB" sz="1400" dirty="0" smtClean="0"/>
              <a:t>.</a:t>
            </a:r>
          </a:p>
          <a:p>
            <a:pPr marL="457200" indent="-457200" fontAlgn="base">
              <a:lnSpc>
                <a:spcPct val="107000"/>
              </a:lnSpc>
              <a:buFont typeface="Arial" panose="020B0604020202020204" pitchFamily="34" charset="0"/>
              <a:buAutoNum type="arabicPeriod"/>
            </a:pPr>
            <a:r>
              <a:rPr lang="en-GB" sz="1400" dirty="0"/>
              <a:t>Yes, but probably not by us as individuals, (unless we were around in 1800 or have ourselves measured CO2 from ice cores!)  We need to consider scientific evidence to see that a range of sources will support this data. </a:t>
            </a:r>
            <a:endParaRPr lang="en-GB" sz="1400" dirty="0" smtClean="0"/>
          </a:p>
          <a:p>
            <a:pPr marL="457200" indent="-457200" fontAlgn="base">
              <a:lnSpc>
                <a:spcPct val="107000"/>
              </a:lnSpc>
              <a:buFont typeface="Arial" panose="020B0604020202020204" pitchFamily="34" charset="0"/>
              <a:buAutoNum type="arabicPeriod"/>
            </a:pPr>
            <a:r>
              <a:rPr lang="en-GB" sz="1400" dirty="0"/>
              <a:t>Yes, biased. </a:t>
            </a:r>
            <a:r>
              <a:rPr lang="en-GB" sz="1400" dirty="0" smtClean="0"/>
              <a:t>Dramatic </a:t>
            </a:r>
            <a:r>
              <a:rPr lang="en-GB" sz="1400" dirty="0"/>
              <a:t>and exaggerated wording, e.g. “house is on fire“. It is encouraging people to feel certain emotions “feel the fear“ rather than presenting factual information or presenting an opinion so that people can make up their own mind. It is very emotional and panic-inspiring.</a:t>
            </a:r>
          </a:p>
          <a:p>
            <a:pPr marL="0" indent="0" fontAlgn="base">
              <a:lnSpc>
                <a:spcPct val="107000"/>
              </a:lnSpc>
              <a:buNone/>
            </a:pPr>
            <a:endParaRPr lang="en-GB" sz="1600" dirty="0" smtClean="0"/>
          </a:p>
          <a:p>
            <a:pPr marL="457200" indent="-457200" fontAlgn="base">
              <a:lnSpc>
                <a:spcPct val="107000"/>
              </a:lnSpc>
              <a:buFont typeface="Arial" panose="020B0604020202020204" pitchFamily="34" charset="0"/>
              <a:buAutoNum type="arabicPeriod"/>
            </a:pPr>
            <a:endParaRPr lang="en-GB" sz="1600" dirty="0"/>
          </a:p>
          <a:p>
            <a:pPr marL="457200" indent="-457200" fontAlgn="base">
              <a:lnSpc>
                <a:spcPct val="107000"/>
              </a:lnSpc>
              <a:buFont typeface="Arial" panose="020B0604020202020204" pitchFamily="34" charset="0"/>
              <a:buAutoNum type="arabicPeriod"/>
            </a:pPr>
            <a:endParaRPr lang="en-GB" sz="2400" dirty="0"/>
          </a:p>
          <a:p>
            <a:pPr marL="457200" indent="-457200" fontAlgn="base">
              <a:lnSpc>
                <a:spcPct val="107000"/>
              </a:lnSpc>
              <a:buFont typeface="Arial" panose="020B0604020202020204" pitchFamily="34" charset="0"/>
              <a:buAutoNum type="arabicPeriod"/>
            </a:pPr>
            <a:endParaRPr lang="en-GB"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indent="-457200" fontAlgn="base">
              <a:lnSpc>
                <a:spcPct val="107000"/>
              </a:lnSpc>
              <a:buFont typeface="Arial" panose="020B0604020202020204" pitchFamily="34" charset="0"/>
              <a:buAutoNum type="arabicPeriod"/>
            </a:pP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lvl="0" indent="-457200" fontAlgn="base">
              <a:lnSpc>
                <a:spcPct val="107000"/>
              </a:lnSpc>
              <a:spcAft>
                <a:spcPts val="0"/>
              </a:spcAft>
              <a:buAutoNum type="arabicPeriod"/>
            </a:pPr>
            <a:endParaRPr lang="en-GB"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lvl="0" indent="-457200" fontAlgn="base">
              <a:lnSpc>
                <a:spcPct val="107000"/>
              </a:lnSpc>
              <a:spcAft>
                <a:spcPts val="0"/>
              </a:spcAft>
              <a:buAutoNum type="arabicPeriod"/>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GB" sz="1600" dirty="0"/>
          </a:p>
        </p:txBody>
      </p:sp>
      <p:sp>
        <p:nvSpPr>
          <p:cNvPr id="2" name="Title 1"/>
          <p:cNvSpPr>
            <a:spLocks noGrp="1"/>
          </p:cNvSpPr>
          <p:nvPr>
            <p:ph type="title"/>
          </p:nvPr>
        </p:nvSpPr>
        <p:spPr>
          <a:xfrm>
            <a:off x="133662" y="230596"/>
            <a:ext cx="10515600" cy="689954"/>
          </a:xfrm>
        </p:spPr>
        <p:txBody>
          <a:bodyPr>
            <a:normAutofit/>
          </a:bodyPr>
          <a:lstStyle/>
          <a:p>
            <a:r>
              <a:rPr lang="en-US" sz="3600" b="1" dirty="0" smtClean="0">
                <a:ln w="11430"/>
                <a:solidFill>
                  <a:srgbClr val="343432"/>
                </a:solidFill>
                <a:latin typeface="Arial" panose="020B0604020202020204" pitchFamily="34" charset="0"/>
                <a:cs typeface="Arial" panose="020B0604020202020204" pitchFamily="34" charset="0"/>
              </a:rPr>
              <a:t>Answers - </a:t>
            </a:r>
            <a:r>
              <a:rPr lang="en-US" sz="3600" b="1" dirty="0">
                <a:ln w="11430"/>
                <a:solidFill>
                  <a:srgbClr val="343432"/>
                </a:solidFill>
                <a:latin typeface="Arial" panose="020B0604020202020204" pitchFamily="34" charset="0"/>
                <a:cs typeface="Arial" panose="020B0604020202020204" pitchFamily="34" charset="0"/>
              </a:rPr>
              <a:t>Round 10</a:t>
            </a:r>
            <a:endParaRPr lang="en-GB" sz="3600" dirty="0">
              <a:solidFill>
                <a:srgbClr val="34343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52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36164" b="1"/>
          <a:stretch/>
        </p:blipFill>
        <p:spPr>
          <a:xfrm>
            <a:off x="6330" y="-14990"/>
            <a:ext cx="12170680" cy="6872990"/>
          </a:xfrm>
          <a:prstGeom prst="rect">
            <a:avLst/>
          </a:prstGeom>
        </p:spPr>
      </p:pic>
      <p:sp>
        <p:nvSpPr>
          <p:cNvPr id="6" name="Title 1">
            <a:extLst>
              <a:ext uri="{FF2B5EF4-FFF2-40B4-BE49-F238E27FC236}">
                <a16:creationId xmlns="" xmlns:a16="http://schemas.microsoft.com/office/drawing/2014/main" id="{0DBA790C-CFDA-46EB-AB01-F5901AD70A2B}"/>
              </a:ext>
            </a:extLst>
          </p:cNvPr>
          <p:cNvSpPr txBox="1">
            <a:spLocks/>
          </p:cNvSpPr>
          <p:nvPr/>
        </p:nvSpPr>
        <p:spPr>
          <a:xfrm>
            <a:off x="-25560" y="2649627"/>
            <a:ext cx="7390151" cy="2038663"/>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5400" b="0" i="0" u="none" strike="noStrike" kern="1200" cap="none" spc="0" normalizeH="0" baseline="0" noProof="0" dirty="0">
              <a:ln>
                <a:noFill/>
              </a:ln>
              <a:solidFill>
                <a:srgbClr val="343432"/>
              </a:solidFill>
              <a:effectLst/>
              <a:uLnTx/>
              <a:uFillTx/>
              <a:latin typeface="Arial" panose="020B0604020202020204" pitchFamily="34" charset="0"/>
              <a:ea typeface="+mj-ea"/>
              <a:cs typeface="Arial" panose="020B0604020202020204" pitchFamily="34" charset="0"/>
            </a:endParaRPr>
          </a:p>
        </p:txBody>
      </p:sp>
      <p:sp>
        <p:nvSpPr>
          <p:cNvPr id="8" name="Title 1">
            <a:extLst>
              <a:ext uri="{FF2B5EF4-FFF2-40B4-BE49-F238E27FC236}">
                <a16:creationId xmlns="" xmlns:a16="http://schemas.microsoft.com/office/drawing/2014/main" id="{4DB7DC95-CAB1-4D72-96B5-1C43CEFBDBD9}"/>
              </a:ext>
            </a:extLst>
          </p:cNvPr>
          <p:cNvSpPr txBox="1">
            <a:spLocks/>
          </p:cNvSpPr>
          <p:nvPr/>
        </p:nvSpPr>
        <p:spPr>
          <a:xfrm>
            <a:off x="6330" y="2872142"/>
            <a:ext cx="8079318" cy="162691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b="1" dirty="0">
                <a:ln w="11430"/>
                <a:solidFill>
                  <a:srgbClr val="FFC600"/>
                </a:solidFill>
                <a:latin typeface="Arial" panose="020B0604020202020204" pitchFamily="34" charset="0"/>
                <a:cs typeface="Arial" panose="020B0604020202020204" pitchFamily="34" charset="0"/>
              </a:rPr>
              <a:t>CRITICAL THINKING</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8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ext Placeholder 2">
            <a:extLst>
              <a:ext uri="{FF2B5EF4-FFF2-40B4-BE49-F238E27FC236}">
                <a16:creationId xmlns="" xmlns:a16="http://schemas.microsoft.com/office/drawing/2014/main" id="{D9EE1CD1-E7AD-4A1A-B7FF-96BDC235DD02}"/>
              </a:ext>
            </a:extLst>
          </p:cNvPr>
          <p:cNvSpPr txBox="1">
            <a:spLocks/>
          </p:cNvSpPr>
          <p:nvPr/>
        </p:nvSpPr>
        <p:spPr>
          <a:xfrm>
            <a:off x="121209" y="4004153"/>
            <a:ext cx="10515600" cy="49490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Round 10</a:t>
            </a:r>
            <a:endParaRPr kumimoji="0" lang="en-GB"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2464" y="-305950"/>
            <a:ext cx="3604546" cy="2496065"/>
          </a:xfrm>
          <a:prstGeom prst="rect">
            <a:avLst/>
          </a:prstGeom>
        </p:spPr>
      </p:pic>
      <p:sp>
        <p:nvSpPr>
          <p:cNvPr id="10" name="Text Placeholder 2">
            <a:extLst>
              <a:ext uri="{FF2B5EF4-FFF2-40B4-BE49-F238E27FC236}">
                <a16:creationId xmlns="" xmlns:a16="http://schemas.microsoft.com/office/drawing/2014/main" id="{D9EE1CD1-E7AD-4A1A-B7FF-96BDC235DD02}"/>
              </a:ext>
            </a:extLst>
          </p:cNvPr>
          <p:cNvSpPr txBox="1">
            <a:spLocks/>
          </p:cNvSpPr>
          <p:nvPr/>
        </p:nvSpPr>
        <p:spPr>
          <a:xfrm>
            <a:off x="9957598" y="447174"/>
            <a:ext cx="3118530" cy="49490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800" dirty="0" smtClean="0">
                <a:solidFill>
                  <a:srgbClr val="353533"/>
                </a:solidFill>
                <a:latin typeface="Arial" panose="020B0604020202020204" pitchFamily="34" charset="0"/>
                <a:cs typeface="Arial" panose="020B0604020202020204" pitchFamily="34" charset="0"/>
              </a:rPr>
              <a:t>In partnership with…</a:t>
            </a:r>
            <a:endParaRPr kumimoji="0" lang="en-GB" sz="1800" i="0" u="none" strike="noStrike" kern="1200" cap="none" spc="0" normalizeH="0" baseline="0" noProof="0" dirty="0">
              <a:ln>
                <a:noFill/>
              </a:ln>
              <a:solidFill>
                <a:srgbClr val="3535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62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4DB7DC95-CAB1-4D72-96B5-1C43CEFBDBD9}"/>
              </a:ext>
            </a:extLst>
          </p:cNvPr>
          <p:cNvSpPr txBox="1">
            <a:spLocks/>
          </p:cNvSpPr>
          <p:nvPr/>
        </p:nvSpPr>
        <p:spPr>
          <a:xfrm>
            <a:off x="508136" y="1380967"/>
            <a:ext cx="8079318" cy="162691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b="1" dirty="0" smtClean="0">
                <a:ln w="11430"/>
                <a:solidFill>
                  <a:srgbClr val="FFC600"/>
                </a:solidFill>
                <a:latin typeface="Arial" panose="020B0604020202020204" pitchFamily="34" charset="0"/>
                <a:cs typeface="Arial" panose="020B0604020202020204" pitchFamily="34" charset="0"/>
              </a:rPr>
              <a:t>BEFORE YOU GET QUIZZING…</a:t>
            </a:r>
            <a:endParaRPr lang="en-US" sz="5400" b="1" dirty="0">
              <a:ln w="11430"/>
              <a:solidFill>
                <a:srgbClr val="FFC6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48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ext Placeholder 2">
            <a:extLst>
              <a:ext uri="{FF2B5EF4-FFF2-40B4-BE49-F238E27FC236}">
                <a16:creationId xmlns="" xmlns:a16="http://schemas.microsoft.com/office/drawing/2014/main" id="{D9EE1CD1-E7AD-4A1A-B7FF-96BDC235DD02}"/>
              </a:ext>
            </a:extLst>
          </p:cNvPr>
          <p:cNvSpPr txBox="1">
            <a:spLocks/>
          </p:cNvSpPr>
          <p:nvPr/>
        </p:nvSpPr>
        <p:spPr>
          <a:xfrm>
            <a:off x="508136" y="2639586"/>
            <a:ext cx="10675679" cy="363460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sng"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Who</a:t>
            </a:r>
            <a:r>
              <a:rPr kumimoji="0" lang="en-GB" sz="2800" b="0" i="0" u="sng" strike="noStrike" kern="1200" cap="none" spc="0" normalizeH="0" noProof="0" dirty="0" smtClean="0">
                <a:ln>
                  <a:noFill/>
                </a:ln>
                <a:solidFill>
                  <a:prstClr val="white"/>
                </a:solidFill>
                <a:effectLst/>
                <a:uLnTx/>
                <a:uFillTx/>
                <a:latin typeface="Arial" panose="020B0604020202020204" pitchFamily="34" charset="0"/>
                <a:ea typeface="+mn-ea"/>
                <a:cs typeface="Arial" panose="020B0604020202020204" pitchFamily="34" charset="0"/>
              </a:rPr>
              <a:t> are Critical Thinkers?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800" b="0" i="0" u="sng" strike="noStrike" kern="1200" cap="none" spc="0" normalizeH="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lvl="0">
              <a:defRPr/>
            </a:pPr>
            <a:r>
              <a:rPr lang="en-GB" sz="2800" dirty="0" smtClean="0">
                <a:solidFill>
                  <a:srgbClr val="A01F24"/>
                </a:solidFill>
                <a:hlinkClick r:id="rId2"/>
              </a:rPr>
              <a:t>Critical Thinkers </a:t>
            </a:r>
            <a:r>
              <a:rPr lang="en-GB" sz="2800" dirty="0" smtClean="0">
                <a:solidFill>
                  <a:schemeClr val="bg1"/>
                </a:solidFill>
              </a:rPr>
              <a:t>is </a:t>
            </a:r>
            <a:r>
              <a:rPr lang="en-GB" sz="2800" dirty="0">
                <a:solidFill>
                  <a:schemeClr val="bg1"/>
                </a:solidFill>
              </a:rPr>
              <a:t>a social enterprise, with the mission of empowering the next generation to become </a:t>
            </a:r>
            <a:r>
              <a:rPr lang="en-GB" sz="2800" dirty="0" smtClean="0">
                <a:solidFill>
                  <a:schemeClr val="bg1"/>
                </a:solidFill>
              </a:rPr>
              <a:t>more </a:t>
            </a:r>
            <a:r>
              <a:rPr lang="en-GB" sz="2800" dirty="0">
                <a:solidFill>
                  <a:schemeClr val="bg1"/>
                </a:solidFill>
              </a:rPr>
              <a:t>resilient, emotionally intelligent and, in turn, more effective critical thinkers</a:t>
            </a:r>
            <a:r>
              <a:rPr lang="en-GB" sz="2800" dirty="0" smtClean="0">
                <a:solidFill>
                  <a:schemeClr val="bg1"/>
                </a:solidFill>
              </a:rPr>
              <a:t>.</a:t>
            </a:r>
          </a:p>
          <a:p>
            <a:pPr lvl="0">
              <a:defRPr/>
            </a:pPr>
            <a:endParaRPr lang="en-GB" sz="2800" dirty="0">
              <a:solidFill>
                <a:schemeClr val="bg1"/>
              </a:solidFill>
            </a:endParaRPr>
          </a:p>
          <a:p>
            <a:pPr lvl="0">
              <a:defRPr/>
            </a:pPr>
            <a:r>
              <a:rPr lang="en-GB" sz="2800" dirty="0" smtClean="0">
                <a:solidFill>
                  <a:schemeClr val="bg1"/>
                </a:solidFill>
              </a:rPr>
              <a:t>They offer </a:t>
            </a:r>
            <a:r>
              <a:rPr lang="en-GB" sz="2800" dirty="0" smtClean="0">
                <a:solidFill>
                  <a:schemeClr val="bg1"/>
                </a:solidFill>
                <a:hlinkClick r:id="rId3"/>
              </a:rPr>
              <a:t>free resources</a:t>
            </a:r>
            <a:r>
              <a:rPr lang="en-GB" sz="2800" dirty="0" smtClean="0">
                <a:solidFill>
                  <a:schemeClr val="bg1"/>
                </a:solidFill>
              </a:rPr>
              <a:t>, </a:t>
            </a:r>
            <a:r>
              <a:rPr lang="en-GB" sz="2800" dirty="0" smtClean="0">
                <a:solidFill>
                  <a:schemeClr val="bg1"/>
                </a:solidFill>
                <a:hlinkClick r:id="rId4"/>
              </a:rPr>
              <a:t>courses</a:t>
            </a:r>
            <a:r>
              <a:rPr lang="en-GB" sz="2800" dirty="0" smtClean="0">
                <a:solidFill>
                  <a:schemeClr val="bg1"/>
                </a:solidFill>
              </a:rPr>
              <a:t> from their panel of experts and innovative </a:t>
            </a:r>
            <a:r>
              <a:rPr lang="en-GB" sz="2800" dirty="0" smtClean="0">
                <a:solidFill>
                  <a:srgbClr val="A01F24"/>
                </a:solidFill>
                <a:hlinkClick r:id="rId5"/>
              </a:rPr>
              <a:t>awards</a:t>
            </a:r>
            <a:r>
              <a:rPr lang="en-GB" sz="2800" dirty="0" smtClean="0">
                <a:solidFill>
                  <a:schemeClr val="bg1"/>
                </a:solidFill>
              </a:rPr>
              <a:t>. </a:t>
            </a:r>
          </a:p>
          <a:p>
            <a:pPr lvl="0">
              <a:defRPr/>
            </a:pPr>
            <a:endParaRPr lang="en-GB" sz="2800" dirty="0" smtClean="0">
              <a:solidFill>
                <a:schemeClr val="bg1"/>
              </a:solidFill>
            </a:endParaRPr>
          </a:p>
          <a:p>
            <a:pPr lvl="0">
              <a:defRPr/>
            </a:pPr>
            <a:r>
              <a:rPr lang="en-GB" sz="2800" dirty="0" smtClean="0">
                <a:solidFill>
                  <a:schemeClr val="bg1"/>
                </a:solidFill>
              </a:rPr>
              <a:t>We will be working with Critical Thinkers to help us provide </a:t>
            </a:r>
            <a:r>
              <a:rPr lang="en-GB" sz="2800" dirty="0">
                <a:solidFill>
                  <a:schemeClr val="bg1"/>
                </a:solidFill>
              </a:rPr>
              <a:t>R</a:t>
            </a:r>
            <a:r>
              <a:rPr lang="en-GB" sz="2800" dirty="0" smtClean="0">
                <a:solidFill>
                  <a:schemeClr val="bg1"/>
                </a:solidFill>
              </a:rPr>
              <a:t>esilience and Wellbeing School Trips that are designed by psychologists and education specialists. </a:t>
            </a:r>
            <a:endParaRPr kumimoji="0" lang="en-GB" sz="2800" b="0" i="0" u="sng"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87454" y="-183333"/>
            <a:ext cx="3604546" cy="2496065"/>
          </a:xfrm>
          <a:prstGeom prst="rect">
            <a:avLst/>
          </a:prstGeom>
        </p:spPr>
      </p:pic>
      <p:sp>
        <p:nvSpPr>
          <p:cNvPr id="10" name="Text Placeholder 2">
            <a:extLst>
              <a:ext uri="{FF2B5EF4-FFF2-40B4-BE49-F238E27FC236}">
                <a16:creationId xmlns="" xmlns:a16="http://schemas.microsoft.com/office/drawing/2014/main" id="{D9EE1CD1-E7AD-4A1A-B7FF-96BDC235DD02}"/>
              </a:ext>
            </a:extLst>
          </p:cNvPr>
          <p:cNvSpPr txBox="1">
            <a:spLocks/>
          </p:cNvSpPr>
          <p:nvPr/>
        </p:nvSpPr>
        <p:spPr>
          <a:xfrm>
            <a:off x="9957598" y="447174"/>
            <a:ext cx="3118530" cy="49490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800" dirty="0" smtClean="0">
                <a:solidFill>
                  <a:srgbClr val="353533"/>
                </a:solidFill>
                <a:latin typeface="Arial" panose="020B0604020202020204" pitchFamily="34" charset="0"/>
                <a:cs typeface="Arial" panose="020B0604020202020204" pitchFamily="34" charset="0"/>
              </a:rPr>
              <a:t>In partnership with…</a:t>
            </a:r>
            <a:endParaRPr kumimoji="0" lang="en-GB" sz="1800" i="0" u="none" strike="noStrike" kern="1200" cap="none" spc="0" normalizeH="0" baseline="0" noProof="0" dirty="0">
              <a:ln>
                <a:noFill/>
              </a:ln>
              <a:solidFill>
                <a:srgbClr val="3535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10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9228667"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39411" y="1573253"/>
            <a:ext cx="10515600"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1</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421857" y="2564361"/>
            <a:ext cx="3285346" cy="494908"/>
          </a:xfrm>
        </p:spPr>
        <p:txBody>
          <a:bodyPr>
            <a:noAutofit/>
          </a:bodyPr>
          <a:lstStyle/>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Critical thinking includes:</a:t>
            </a:r>
            <a:endParaRPr lang="en-GB" sz="2800" dirty="0">
              <a:solidFill>
                <a:srgbClr val="FFFFFF"/>
              </a:solidFill>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Font typeface="+mj-lt"/>
              <a:buAutoNum type="alphaLcPeriod"/>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analysing </a:t>
            </a:r>
            <a:endParaRPr lang="en-GB" sz="2800" dirty="0">
              <a:solidFill>
                <a:srgbClr val="FFFFFF"/>
              </a:solidFill>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Font typeface="+mj-lt"/>
              <a:buAutoNum type="alphaLcPeriod"/>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questioning </a:t>
            </a:r>
            <a:endParaRPr lang="en-GB" sz="2800" dirty="0">
              <a:solidFill>
                <a:srgbClr val="FFFFFF"/>
              </a:solidFill>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0"/>
              </a:spcAft>
              <a:buFont typeface="+mj-lt"/>
              <a:buAutoNum type="alphaLcPeriod"/>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blaming</a:t>
            </a:r>
            <a:endParaRPr lang="en-GB" sz="2800" dirty="0">
              <a:solidFill>
                <a:srgbClr val="FFFFFF"/>
              </a:solidFill>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7000"/>
              </a:lnSpc>
              <a:spcAft>
                <a:spcPts val="800"/>
              </a:spcAft>
              <a:buFont typeface="+mj-lt"/>
              <a:buAutoNum type="alphaLcPeriod"/>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evaluating</a:t>
            </a:r>
            <a:endParaRPr lang="en-GB" sz="2800"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18321"/>
          <a:stretch/>
        </p:blipFill>
        <p:spPr>
          <a:xfrm>
            <a:off x="3804638" y="-14991"/>
            <a:ext cx="8402352" cy="6858000"/>
          </a:xfrm>
          <a:prstGeom prst="rect">
            <a:avLst/>
          </a:prstGeom>
        </p:spPr>
      </p:pic>
      <p:pic>
        <p:nvPicPr>
          <p:cNvPr id="6" name="Picture 5"/>
          <p:cNvPicPr>
            <a:picLocks noChangeAspect="1"/>
          </p:cNvPicPr>
          <p:nvPr/>
        </p:nvPicPr>
        <p:blipFill>
          <a:blip r:embed="rId3"/>
          <a:stretch>
            <a:fillRect/>
          </a:stretch>
        </p:blipFill>
        <p:spPr>
          <a:xfrm>
            <a:off x="10343213" y="5588776"/>
            <a:ext cx="1863777" cy="1287643"/>
          </a:xfrm>
          <a:prstGeom prst="rect">
            <a:avLst/>
          </a:prstGeom>
        </p:spPr>
      </p:pic>
    </p:spTree>
    <p:extLst>
      <p:ext uri="{BB962C8B-B14F-4D97-AF65-F5344CB8AC3E}">
        <p14:creationId xmlns:p14="http://schemas.microsoft.com/office/powerpoint/2010/main" val="363599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9228667"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2</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4" y="1525770"/>
            <a:ext cx="6574802" cy="3806459"/>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Divide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these into facts and opinions</a:t>
            </a:r>
          </a:p>
          <a:p>
            <a:pPr marL="514350" lvl="0" indent="-514350" fontAlgn="base">
              <a:lnSpc>
                <a:spcPct val="107000"/>
              </a:lnSpc>
              <a:spcAft>
                <a:spcPts val="0"/>
              </a:spcAft>
              <a:buAutoNum type="alphaLcPeriod"/>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Geography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teachers are the best teachers </a:t>
            </a:r>
            <a:endPar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marL="514350" lvl="0" indent="-514350" fontAlgn="base">
              <a:lnSpc>
                <a:spcPct val="107000"/>
              </a:lnSpc>
              <a:spcAft>
                <a:spcPts val="0"/>
              </a:spcAft>
              <a:buAutoNum type="alphaLcPeriod"/>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The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Azores Islands are part of Portugal‘s territory </a:t>
            </a: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c.	National Parks are important to protect </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nature</a:t>
            </a: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d.	Tropical storms are classified as hurricanes when they reach </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74mph</a:t>
            </a: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7878" y="0"/>
            <a:ext cx="4564122" cy="6858000"/>
          </a:xfrm>
          <a:prstGeom prst="rect">
            <a:avLst/>
          </a:prstGeom>
        </p:spPr>
      </p:pic>
      <p:pic>
        <p:nvPicPr>
          <p:cNvPr id="7" name="Picture 6"/>
          <p:cNvPicPr>
            <a:picLocks noChangeAspect="1"/>
          </p:cNvPicPr>
          <p:nvPr/>
        </p:nvPicPr>
        <p:blipFill>
          <a:blip r:embed="rId3"/>
          <a:stretch>
            <a:fillRect/>
          </a:stretch>
        </p:blipFill>
        <p:spPr>
          <a:xfrm>
            <a:off x="10343213" y="5588776"/>
            <a:ext cx="1863777" cy="1287643"/>
          </a:xfrm>
          <a:prstGeom prst="rect">
            <a:avLst/>
          </a:prstGeom>
        </p:spPr>
      </p:pic>
    </p:spTree>
    <p:extLst>
      <p:ext uri="{BB962C8B-B14F-4D97-AF65-F5344CB8AC3E}">
        <p14:creationId xmlns:p14="http://schemas.microsoft.com/office/powerpoint/2010/main" val="324791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9228667"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3</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4" y="1323007"/>
            <a:ext cx="6574802" cy="5009941"/>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Divide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these into facts and opinions</a:t>
            </a:r>
          </a:p>
          <a:p>
            <a:pPr marL="514350" lvl="0" indent="-514350" fontAlgn="base">
              <a:lnSpc>
                <a:spcPct val="107000"/>
              </a:lnSpc>
              <a:spcAft>
                <a:spcPts val="0"/>
              </a:spcAft>
              <a:buAutoNum type="alphaLcPeriod"/>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2021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has seen volcanic eruptions lasting many weeks in Iceland and Italy </a:t>
            </a:r>
            <a:endPar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marL="514350" lvl="0" indent="-514350" fontAlgn="base">
              <a:lnSpc>
                <a:spcPct val="107000"/>
              </a:lnSpc>
              <a:spcAft>
                <a:spcPts val="0"/>
              </a:spcAft>
              <a:buAutoNum type="alphaLcPeriod"/>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Geography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students are the best students </a:t>
            </a:r>
            <a:endPar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c</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	China is the country with the highest population </a:t>
            </a: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d.	There are five oceans on Earth			</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2500" r="20456"/>
          <a:stretch/>
        </p:blipFill>
        <p:spPr>
          <a:xfrm>
            <a:off x="7410136" y="0"/>
            <a:ext cx="4781864" cy="6858000"/>
          </a:xfrm>
          <a:prstGeom prst="rect">
            <a:avLst/>
          </a:prstGeom>
        </p:spPr>
      </p:pic>
      <p:pic>
        <p:nvPicPr>
          <p:cNvPr id="7" name="Picture 6"/>
          <p:cNvPicPr>
            <a:picLocks noChangeAspect="1"/>
          </p:cNvPicPr>
          <p:nvPr/>
        </p:nvPicPr>
        <p:blipFill>
          <a:blip r:embed="rId3"/>
          <a:stretch>
            <a:fillRect/>
          </a:stretch>
        </p:blipFill>
        <p:spPr>
          <a:xfrm>
            <a:off x="10433154" y="-91735"/>
            <a:ext cx="1863777" cy="1287643"/>
          </a:xfrm>
          <a:prstGeom prst="rect">
            <a:avLst/>
          </a:prstGeom>
        </p:spPr>
      </p:pic>
    </p:spTree>
    <p:extLst>
      <p:ext uri="{BB962C8B-B14F-4D97-AF65-F5344CB8AC3E}">
        <p14:creationId xmlns:p14="http://schemas.microsoft.com/office/powerpoint/2010/main" val="121667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9228667"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4</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4" y="1323007"/>
            <a:ext cx="3876573" cy="2709347"/>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Norway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has 1660 hydro power stations which generate 96% of the country‘s electricity</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a:t>
            </a:r>
          </a:p>
          <a:p>
            <a:pPr lvl="0" fontAlgn="base">
              <a:lnSpc>
                <a:spcPct val="107000"/>
              </a:lnSpc>
              <a:spcAft>
                <a:spcPts val="0"/>
              </a:spcAft>
              <a:tabLst>
                <a:tab pos="457200" algn="l"/>
              </a:tabLst>
            </a:pP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Name two positive factors about using hydro power.</a:t>
            </a: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6" name="Picture 5" descr="File:Alta-damm.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6774" y="1"/>
            <a:ext cx="7275226" cy="6858000"/>
          </a:xfrm>
          <a:prstGeom prst="rect">
            <a:avLst/>
          </a:prstGeom>
          <a:noFill/>
          <a:ln>
            <a:noFill/>
          </a:ln>
        </p:spPr>
      </p:pic>
      <p:sp>
        <p:nvSpPr>
          <p:cNvPr id="7" name="Rectangle 6"/>
          <p:cNvSpPr/>
          <p:nvPr/>
        </p:nvSpPr>
        <p:spPr>
          <a:xfrm>
            <a:off x="11367928" y="1"/>
            <a:ext cx="824072" cy="388696"/>
          </a:xfrm>
          <a:prstGeom prst="rect">
            <a:avLst/>
          </a:prstGeom>
        </p:spPr>
        <p:txBody>
          <a:bodyPr wrap="none">
            <a:spAutoFit/>
          </a:bodyPr>
          <a:lstStyle/>
          <a:p>
            <a:pPr>
              <a:lnSpc>
                <a:spcPct val="107000"/>
              </a:lnSpc>
              <a:spcAft>
                <a:spcPts val="800"/>
              </a:spcAft>
            </a:pPr>
            <a:r>
              <a:rPr lang="en-GB" u="sng" dirty="0">
                <a:solidFill>
                  <a:srgbClr val="FFC600"/>
                </a:solidFill>
                <a:latin typeface="Calibri" panose="020F0502020204030204" pitchFamily="34" charset="0"/>
                <a:ea typeface="Times New Roman" panose="02020603050405020304" pitchFamily="18" charset="0"/>
                <a:cs typeface="Calibri" panose="020F0502020204030204" pitchFamily="34" charset="0"/>
                <a:hlinkClick r:id="rId3"/>
              </a:rPr>
              <a:t>Source</a:t>
            </a:r>
            <a:endParaRPr lang="en-GB" dirty="0">
              <a:solidFill>
                <a:srgbClr val="FFC6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0" y="5550207"/>
            <a:ext cx="1863777" cy="1287643"/>
          </a:xfrm>
          <a:prstGeom prst="rect">
            <a:avLst/>
          </a:prstGeom>
        </p:spPr>
      </p:pic>
    </p:spTree>
    <p:extLst>
      <p:ext uri="{BB962C8B-B14F-4D97-AF65-F5344CB8AC3E}">
        <p14:creationId xmlns:p14="http://schemas.microsoft.com/office/powerpoint/2010/main" val="371597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9228667"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5</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5" y="1323007"/>
            <a:ext cx="3606749" cy="2709347"/>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Norway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has 1660 hydro power stations which generate 96% of the country‘s electricity</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a:t>
            </a:r>
          </a:p>
          <a:p>
            <a:pPr lvl="0" fontAlgn="base">
              <a:lnSpc>
                <a:spcPct val="107000"/>
              </a:lnSpc>
              <a:spcAft>
                <a:spcPts val="0"/>
              </a:spcAft>
              <a:tabLst>
                <a:tab pos="457200" algn="l"/>
              </a:tabLst>
            </a:pP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Name two potential negative factors about hydro power.</a:t>
            </a:r>
          </a:p>
          <a:p>
            <a:pPr lvl="0" fontAlgn="base">
              <a:lnSpc>
                <a:spcPct val="107000"/>
              </a:lnSpc>
              <a:spcAft>
                <a:spcPts val="0"/>
              </a:spcAft>
              <a:tabLst>
                <a:tab pos="457200" algn="l"/>
              </a:tabLst>
            </a:pP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12732"/>
          <a:stretch/>
        </p:blipFill>
        <p:spPr>
          <a:xfrm>
            <a:off x="4212236" y="0"/>
            <a:ext cx="7979764" cy="6858000"/>
          </a:xfrm>
          <a:prstGeom prst="rect">
            <a:avLst/>
          </a:prstGeom>
        </p:spPr>
      </p:pic>
      <p:pic>
        <p:nvPicPr>
          <p:cNvPr id="11" name="Picture 10"/>
          <p:cNvPicPr>
            <a:picLocks noChangeAspect="1"/>
          </p:cNvPicPr>
          <p:nvPr/>
        </p:nvPicPr>
        <p:blipFill>
          <a:blip r:embed="rId3"/>
          <a:stretch>
            <a:fillRect/>
          </a:stretch>
        </p:blipFill>
        <p:spPr>
          <a:xfrm>
            <a:off x="10328223" y="-38873"/>
            <a:ext cx="1863777" cy="1287643"/>
          </a:xfrm>
          <a:prstGeom prst="rect">
            <a:avLst/>
          </a:prstGeom>
        </p:spPr>
      </p:pic>
    </p:spTree>
    <p:extLst>
      <p:ext uri="{BB962C8B-B14F-4D97-AF65-F5344CB8AC3E}">
        <p14:creationId xmlns:p14="http://schemas.microsoft.com/office/powerpoint/2010/main" val="404173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04EDC86E-E8C7-4A0B-B081-F6D2CAE072AC}"/>
              </a:ext>
            </a:extLst>
          </p:cNvPr>
          <p:cNvSpPr txBox="1">
            <a:spLocks/>
          </p:cNvSpPr>
          <p:nvPr/>
        </p:nvSpPr>
        <p:spPr>
          <a:xfrm>
            <a:off x="-1" y="1573253"/>
            <a:ext cx="9228667" cy="2863280"/>
          </a:xfrm>
          <a:prstGeom prst="rect">
            <a:avLst/>
          </a:prstGeom>
          <a:solidFill>
            <a:srgbClr val="343432">
              <a:alpha val="80000"/>
            </a:srgbClr>
          </a:solidFill>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endParaRPr lang="en-GB" sz="5400" dirty="0">
              <a:solidFill>
                <a:srgbClr val="343432"/>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 xmlns:a16="http://schemas.microsoft.com/office/drawing/2014/main" id="{E50DE166-E649-4ABB-9D53-CE0C76124582}"/>
              </a:ext>
            </a:extLst>
          </p:cNvPr>
          <p:cNvSpPr>
            <a:spLocks noGrp="1"/>
          </p:cNvSpPr>
          <p:nvPr>
            <p:ph type="title"/>
          </p:nvPr>
        </p:nvSpPr>
        <p:spPr>
          <a:xfrm>
            <a:off x="380634" y="324483"/>
            <a:ext cx="3366907" cy="924287"/>
          </a:xfrm>
        </p:spPr>
        <p:txBody>
          <a:bodyPr>
            <a:noAutofit/>
          </a:bodyPr>
          <a:lstStyle/>
          <a:p>
            <a:r>
              <a:rPr lang="en-US" sz="4400" b="1" dirty="0">
                <a:ln w="11430"/>
                <a:solidFill>
                  <a:srgbClr val="FFC600"/>
                </a:solidFill>
                <a:latin typeface="Arial" panose="020B0604020202020204" pitchFamily="34" charset="0"/>
                <a:cs typeface="Arial" panose="020B0604020202020204" pitchFamily="34" charset="0"/>
              </a:rPr>
              <a:t>Question </a:t>
            </a:r>
            <a:r>
              <a:rPr lang="en-US" sz="4400" b="1" dirty="0" smtClean="0">
                <a:ln w="11430"/>
                <a:solidFill>
                  <a:srgbClr val="FFC600"/>
                </a:solidFill>
                <a:latin typeface="Arial" panose="020B0604020202020204" pitchFamily="34" charset="0"/>
                <a:cs typeface="Arial" panose="020B0604020202020204" pitchFamily="34" charset="0"/>
              </a:rPr>
              <a:t>6</a:t>
            </a:r>
            <a:endParaRPr lang="en-GB" sz="3600" dirty="0"/>
          </a:p>
        </p:txBody>
      </p:sp>
      <p:sp>
        <p:nvSpPr>
          <p:cNvPr id="3" name="Text Placeholder 2">
            <a:extLst>
              <a:ext uri="{FF2B5EF4-FFF2-40B4-BE49-F238E27FC236}">
                <a16:creationId xmlns="" xmlns:a16="http://schemas.microsoft.com/office/drawing/2014/main" id="{EF3EEFBE-3FC9-41B0-B89E-E6340FBA8002}"/>
              </a:ext>
            </a:extLst>
          </p:cNvPr>
          <p:cNvSpPr>
            <a:spLocks noGrp="1"/>
          </p:cNvSpPr>
          <p:nvPr>
            <p:ph type="body" idx="1"/>
          </p:nvPr>
        </p:nvSpPr>
        <p:spPr>
          <a:xfrm>
            <a:off x="380635" y="1323007"/>
            <a:ext cx="4401227" cy="2709347"/>
          </a:xfrm>
        </p:spPr>
        <p:txBody>
          <a:bodyPr>
            <a:noAutofit/>
          </a:bodyPr>
          <a:lstStyle/>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This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tweet went viral early in the covid-19 pandemic</a:t>
            </a: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a:t>
            </a:r>
          </a:p>
          <a:p>
            <a:pPr lvl="0" fontAlgn="base">
              <a:lnSpc>
                <a:spcPct val="107000"/>
              </a:lnSpc>
              <a:spcAft>
                <a:spcPts val="0"/>
              </a:spcAft>
              <a:tabLst>
                <a:tab pos="457200" algn="l"/>
              </a:tabLst>
            </a:pPr>
            <a:endPar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endParaRPr>
          </a:p>
          <a:p>
            <a:pPr lvl="0" fontAlgn="base">
              <a:lnSpc>
                <a:spcPct val="107000"/>
              </a:lnSpc>
              <a:spcAft>
                <a:spcPts val="0"/>
              </a:spcAft>
              <a:tabLst>
                <a:tab pos="457200" algn="l"/>
              </a:tabLst>
            </a:pPr>
            <a:r>
              <a:rPr lang="en-GB" sz="2800" dirty="0" smtClean="0">
                <a:solidFill>
                  <a:srgbClr val="FFFFFF"/>
                </a:solidFill>
                <a:latin typeface="Arial" panose="020B0604020202020204" pitchFamily="34" charset="0"/>
                <a:ea typeface="Times New Roman" panose="02020603050405020304" pitchFamily="18" charset="0"/>
                <a:cs typeface="Arial" panose="020B0604020202020204" pitchFamily="34" charset="0"/>
              </a:rPr>
              <a:t>Newspapers </a:t>
            </a:r>
            <a:r>
              <a:rPr lang="en-GB" sz="2800" dirty="0">
                <a:solidFill>
                  <a:srgbClr val="FFFFFF"/>
                </a:solidFill>
                <a:latin typeface="Arial" panose="020B0604020202020204" pitchFamily="34" charset="0"/>
                <a:ea typeface="Times New Roman" panose="02020603050405020304" pitchFamily="18" charset="0"/>
                <a:cs typeface="Arial" panose="020B0604020202020204" pitchFamily="34" charset="0"/>
              </a:rPr>
              <a:t>made stories out of it. What questions could you ask to consider if the tweet is reliable?		</a:t>
            </a:r>
          </a:p>
        </p:txBody>
      </p:sp>
      <p:pic>
        <p:nvPicPr>
          <p:cNvPr id="4" name="Picture 3"/>
          <p:cNvPicPr>
            <a:picLocks noChangeAspect="1"/>
          </p:cNvPicPr>
          <p:nvPr/>
        </p:nvPicPr>
        <p:blipFill>
          <a:blip r:embed="rId2"/>
          <a:stretch>
            <a:fillRect/>
          </a:stretch>
        </p:blipFill>
        <p:spPr>
          <a:xfrm>
            <a:off x="4976734" y="20860"/>
            <a:ext cx="7215266" cy="6837140"/>
          </a:xfrm>
          <a:prstGeom prst="rect">
            <a:avLst/>
          </a:prstGeom>
        </p:spPr>
      </p:pic>
      <p:sp>
        <p:nvSpPr>
          <p:cNvPr id="6" name="Rectangle 5"/>
          <p:cNvSpPr/>
          <p:nvPr/>
        </p:nvSpPr>
        <p:spPr>
          <a:xfrm>
            <a:off x="11367928" y="6469304"/>
            <a:ext cx="824072" cy="388696"/>
          </a:xfrm>
          <a:prstGeom prst="rect">
            <a:avLst/>
          </a:prstGeom>
        </p:spPr>
        <p:txBody>
          <a:bodyPr wrap="none">
            <a:spAutoFit/>
          </a:bodyPr>
          <a:lstStyle/>
          <a:p>
            <a:pPr>
              <a:lnSpc>
                <a:spcPct val="107000"/>
              </a:lnSpc>
              <a:spcAft>
                <a:spcPts val="800"/>
              </a:spcAft>
            </a:pPr>
            <a:r>
              <a:rPr lang="en-GB"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3"/>
              </a:rPr>
              <a:t>Source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0" y="5584747"/>
            <a:ext cx="1863777" cy="1287643"/>
          </a:xfrm>
          <a:prstGeom prst="rect">
            <a:avLst/>
          </a:prstGeom>
        </p:spPr>
      </p:pic>
    </p:spTree>
    <p:extLst>
      <p:ext uri="{BB962C8B-B14F-4D97-AF65-F5344CB8AC3E}">
        <p14:creationId xmlns:p14="http://schemas.microsoft.com/office/powerpoint/2010/main" val="17695412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497</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1_Office Theme</vt:lpstr>
      <vt:lpstr>The Big Geography Quiz Summer 2021</vt:lpstr>
      <vt:lpstr>PowerPoint Presentation</vt:lpstr>
      <vt:lpstr>PowerPoint Presentation</vt:lpstr>
      <vt:lpstr>Question 1</vt:lpstr>
      <vt:lpstr>Question 2</vt:lpstr>
      <vt:lpstr>Question 3</vt:lpstr>
      <vt:lpstr>Question 4</vt:lpstr>
      <vt:lpstr>Question 5</vt:lpstr>
      <vt:lpstr>Question 6</vt:lpstr>
      <vt:lpstr>Question 7</vt:lpstr>
      <vt:lpstr>Question 8</vt:lpstr>
      <vt:lpstr>Question 9</vt:lpstr>
      <vt:lpstr>Question 10</vt:lpstr>
      <vt:lpstr>Answers - Round 10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Geography Quiz Summer 2021</dc:title>
  <dc:creator>Katherine Woollett</dc:creator>
  <cp:lastModifiedBy>Katherine Woollett</cp:lastModifiedBy>
  <cp:revision>14</cp:revision>
  <dcterms:created xsi:type="dcterms:W3CDTF">2021-06-21T15:36:56Z</dcterms:created>
  <dcterms:modified xsi:type="dcterms:W3CDTF">2021-06-22T13:27:40Z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685961</vt:lpwstr>
  </property>
  <property fmtid="{D5CDD505-2E9C-101B-9397-08002B2CF9AE}" name="NXPowerLiteSettings" pid="3">
    <vt:lpwstr>C7000400038000</vt:lpwstr>
  </property>
  <property fmtid="{D5CDD505-2E9C-101B-9397-08002B2CF9AE}" name="NXPowerLiteVersion" pid="4">
    <vt:lpwstr>S9.0.3</vt:lpwstr>
  </property>
</Properties>
</file>