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9" r:id="rId3"/>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36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06FD11-169D-49E5-B93D-34A814B87F26}" v="7" dt="2022-09-06T23:44:41.7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21" autoAdjust="0"/>
    <p:restoredTop sz="94660"/>
  </p:normalViewPr>
  <p:slideViewPr>
    <p:cSldViewPr snapToGrid="0">
      <p:cViewPr>
        <p:scale>
          <a:sx n="70" d="100"/>
          <a:sy n="70" d="100"/>
        </p:scale>
        <p:origin x="1308"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oles" userId="7d4cf3a69c1d2468" providerId="LiveId" clId="{5806FD11-169D-49E5-B93D-34A814B87F26}"/>
    <pc:docChg chg="undo custSel addSld modSld">
      <pc:chgData name="Jo Coles" userId="7d4cf3a69c1d2468" providerId="LiveId" clId="{5806FD11-169D-49E5-B93D-34A814B87F26}" dt="2022-09-07T00:05:59.388" v="4874" actId="20577"/>
      <pc:docMkLst>
        <pc:docMk/>
      </pc:docMkLst>
      <pc:sldChg chg="addSp delSp modSp mod">
        <pc:chgData name="Jo Coles" userId="7d4cf3a69c1d2468" providerId="LiveId" clId="{5806FD11-169D-49E5-B93D-34A814B87F26}" dt="2022-09-06T23:47:49.573" v="1438" actId="478"/>
        <pc:sldMkLst>
          <pc:docMk/>
          <pc:sldMk cId="3778340720" sldId="258"/>
        </pc:sldMkLst>
        <pc:spChg chg="mod ord">
          <ac:chgData name="Jo Coles" userId="7d4cf3a69c1d2468" providerId="LiveId" clId="{5806FD11-169D-49E5-B93D-34A814B87F26}" dt="2022-09-06T23:32:33.169" v="108" actId="20577"/>
          <ac:spMkLst>
            <pc:docMk/>
            <pc:sldMk cId="3778340720" sldId="258"/>
            <ac:spMk id="2" creationId="{748CB0C1-B8F6-4B02-841C-5B2566F431A3}"/>
          </ac:spMkLst>
        </pc:spChg>
        <pc:spChg chg="mod">
          <ac:chgData name="Jo Coles" userId="7d4cf3a69c1d2468" providerId="LiveId" clId="{5806FD11-169D-49E5-B93D-34A814B87F26}" dt="2022-09-06T23:32:10.893" v="80" actId="20577"/>
          <ac:spMkLst>
            <pc:docMk/>
            <pc:sldMk cId="3778340720" sldId="258"/>
            <ac:spMk id="8" creationId="{00000000-0000-0000-0000-000000000000}"/>
          </ac:spMkLst>
        </pc:spChg>
        <pc:graphicFrameChg chg="mod modGraphic">
          <ac:chgData name="Jo Coles" userId="7d4cf3a69c1d2468" providerId="LiveId" clId="{5806FD11-169D-49E5-B93D-34A814B87F26}" dt="2022-09-06T23:46:04.222" v="1248" actId="20577"/>
          <ac:graphicFrameMkLst>
            <pc:docMk/>
            <pc:sldMk cId="3778340720" sldId="258"/>
            <ac:graphicFrameMk id="7" creationId="{00000000-0000-0000-0000-000000000000}"/>
          </ac:graphicFrameMkLst>
        </pc:graphicFrameChg>
        <pc:picChg chg="del">
          <ac:chgData name="Jo Coles" userId="7d4cf3a69c1d2468" providerId="LiveId" clId="{5806FD11-169D-49E5-B93D-34A814B87F26}" dt="2022-09-06T22:37:27.624" v="27" actId="478"/>
          <ac:picMkLst>
            <pc:docMk/>
            <pc:sldMk cId="3778340720" sldId="258"/>
            <ac:picMk id="4" creationId="{B97B781B-E761-5D01-6FBB-0312C747282F}"/>
          </ac:picMkLst>
        </pc:picChg>
        <pc:picChg chg="add mod">
          <ac:chgData name="Jo Coles" userId="7d4cf3a69c1d2468" providerId="LiveId" clId="{5806FD11-169D-49E5-B93D-34A814B87F26}" dt="2022-09-06T22:52:37.064" v="28"/>
          <ac:picMkLst>
            <pc:docMk/>
            <pc:sldMk cId="3778340720" sldId="258"/>
            <ac:picMk id="6" creationId="{F2D2EB42-4E7C-5259-95A6-7C702B3610E5}"/>
          </ac:picMkLst>
        </pc:picChg>
        <pc:picChg chg="add del mod">
          <ac:chgData name="Jo Coles" userId="7d4cf3a69c1d2468" providerId="LiveId" clId="{5806FD11-169D-49E5-B93D-34A814B87F26}" dt="2022-09-06T23:47:49.573" v="1438" actId="478"/>
          <ac:picMkLst>
            <pc:docMk/>
            <pc:sldMk cId="3778340720" sldId="258"/>
            <ac:picMk id="10" creationId="{5EABBF79-E9F4-97FE-BAB3-4290340EDBF3}"/>
          </ac:picMkLst>
        </pc:picChg>
        <pc:picChg chg="add del mod">
          <ac:chgData name="Jo Coles" userId="7d4cf3a69c1d2468" providerId="LiveId" clId="{5806FD11-169D-49E5-B93D-34A814B87F26}" dt="2022-09-06T23:30:04.819" v="34" actId="478"/>
          <ac:picMkLst>
            <pc:docMk/>
            <pc:sldMk cId="3778340720" sldId="258"/>
            <ac:picMk id="12" creationId="{BA3F06F4-D79E-ED80-36B1-E509DF151A77}"/>
          </ac:picMkLst>
        </pc:picChg>
        <pc:picChg chg="add mod ord modCrop">
          <ac:chgData name="Jo Coles" userId="7d4cf3a69c1d2468" providerId="LiveId" clId="{5806FD11-169D-49E5-B93D-34A814B87F26}" dt="2022-09-06T23:31:03.063" v="50" actId="1076"/>
          <ac:picMkLst>
            <pc:docMk/>
            <pc:sldMk cId="3778340720" sldId="258"/>
            <ac:picMk id="14" creationId="{EC76F2E9-AE30-1D76-B708-B5CD19FBF5D9}"/>
          </ac:picMkLst>
        </pc:picChg>
      </pc:sldChg>
      <pc:sldChg chg="modSp add mod">
        <pc:chgData name="Jo Coles" userId="7d4cf3a69c1d2468" providerId="LiveId" clId="{5806FD11-169D-49E5-B93D-34A814B87F26}" dt="2022-09-07T00:05:59.388" v="4874" actId="20577"/>
        <pc:sldMkLst>
          <pc:docMk/>
          <pc:sldMk cId="331332341" sldId="259"/>
        </pc:sldMkLst>
        <pc:spChg chg="mod">
          <ac:chgData name="Jo Coles" userId="7d4cf3a69c1d2468" providerId="LiveId" clId="{5806FD11-169D-49E5-B93D-34A814B87F26}" dt="2022-09-06T23:47:37.194" v="1437" actId="14100"/>
          <ac:spMkLst>
            <pc:docMk/>
            <pc:sldMk cId="331332341" sldId="259"/>
            <ac:spMk id="2" creationId="{748CB0C1-B8F6-4B02-841C-5B2566F431A3}"/>
          </ac:spMkLst>
        </pc:spChg>
        <pc:graphicFrameChg chg="mod modGraphic">
          <ac:chgData name="Jo Coles" userId="7d4cf3a69c1d2468" providerId="LiveId" clId="{5806FD11-169D-49E5-B93D-34A814B87F26}" dt="2022-09-07T00:05:59.388" v="4874" actId="20577"/>
          <ac:graphicFrameMkLst>
            <pc:docMk/>
            <pc:sldMk cId="331332341" sldId="259"/>
            <ac:graphicFrameMk id="7" creationId="{00000000-0000-0000-0000-000000000000}"/>
          </ac:graphicFrameMkLst>
        </pc:graphicFrameChg>
        <pc:picChg chg="ord">
          <ac:chgData name="Jo Coles" userId="7d4cf3a69c1d2468" providerId="LiveId" clId="{5806FD11-169D-49E5-B93D-34A814B87F26}" dt="2022-09-06T23:53:59.830" v="2505" actId="167"/>
          <ac:picMkLst>
            <pc:docMk/>
            <pc:sldMk cId="331332341" sldId="259"/>
            <ac:picMk id="6" creationId="{F2D2EB42-4E7C-5259-95A6-7C702B3610E5}"/>
          </ac:picMkLst>
        </pc:picChg>
        <pc:picChg chg="mod">
          <ac:chgData name="Jo Coles" userId="7d4cf3a69c1d2468" providerId="LiveId" clId="{5806FD11-169D-49E5-B93D-34A814B87F26}" dt="2022-09-06T23:46:45.284" v="1263" actId="14100"/>
          <ac:picMkLst>
            <pc:docMk/>
            <pc:sldMk cId="331332341" sldId="259"/>
            <ac:picMk id="10" creationId="{5EABBF79-E9F4-97FE-BAB3-4290340EDBF3}"/>
          </ac:picMkLst>
        </pc:picChg>
        <pc:picChg chg="mod">
          <ac:chgData name="Jo Coles" userId="7d4cf3a69c1d2468" providerId="LiveId" clId="{5806FD11-169D-49E5-B93D-34A814B87F26}" dt="2022-09-06T23:53:52.986" v="2503" actId="1036"/>
          <ac:picMkLst>
            <pc:docMk/>
            <pc:sldMk cId="331332341" sldId="259"/>
            <ac:picMk id="14" creationId="{EC76F2E9-AE30-1D76-B708-B5CD19FBF5D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A9820A-689A-433F-94FA-128AE92A9519}" type="datetimeFigureOut">
              <a:rPr lang="en-GB" smtClean="0"/>
              <a:t>06/09/2022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BABD70-47DA-4994-9664-21F6F97B02BD}" type="slidenum">
              <a:rPr lang="en-GB" smtClean="0"/>
              <a:t>‹#›</a:t>
            </a:fld>
            <a:endParaRPr lang="en-GB" dirty="0"/>
          </a:p>
        </p:txBody>
      </p:sp>
    </p:spTree>
    <p:extLst>
      <p:ext uri="{BB962C8B-B14F-4D97-AF65-F5344CB8AC3E}">
        <p14:creationId xmlns:p14="http://schemas.microsoft.com/office/powerpoint/2010/main" val="15378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A9820A-689A-433F-94FA-128AE92A9519}" type="datetimeFigureOut">
              <a:rPr lang="en-GB" smtClean="0"/>
              <a:t>06/09/2022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BABD70-47DA-4994-9664-21F6F97B02BD}" type="slidenum">
              <a:rPr lang="en-GB" smtClean="0"/>
              <a:t>‹#›</a:t>
            </a:fld>
            <a:endParaRPr lang="en-GB" dirty="0"/>
          </a:p>
        </p:txBody>
      </p:sp>
    </p:spTree>
    <p:extLst>
      <p:ext uri="{BB962C8B-B14F-4D97-AF65-F5344CB8AC3E}">
        <p14:creationId xmlns:p14="http://schemas.microsoft.com/office/powerpoint/2010/main" val="1924488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A9820A-689A-433F-94FA-128AE92A9519}" type="datetimeFigureOut">
              <a:rPr lang="en-GB" smtClean="0"/>
              <a:t>06/09/2022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BABD70-47DA-4994-9664-21F6F97B02BD}" type="slidenum">
              <a:rPr lang="en-GB" smtClean="0"/>
              <a:t>‹#›</a:t>
            </a:fld>
            <a:endParaRPr lang="en-GB" dirty="0"/>
          </a:p>
        </p:txBody>
      </p:sp>
    </p:spTree>
    <p:extLst>
      <p:ext uri="{BB962C8B-B14F-4D97-AF65-F5344CB8AC3E}">
        <p14:creationId xmlns:p14="http://schemas.microsoft.com/office/powerpoint/2010/main" val="3339325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A9820A-689A-433F-94FA-128AE92A9519}" type="datetimeFigureOut">
              <a:rPr lang="en-GB" smtClean="0"/>
              <a:t>06/09/2022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BABD70-47DA-4994-9664-21F6F97B02BD}" type="slidenum">
              <a:rPr lang="en-GB" smtClean="0"/>
              <a:t>‹#›</a:t>
            </a:fld>
            <a:endParaRPr lang="en-GB" dirty="0"/>
          </a:p>
        </p:txBody>
      </p:sp>
    </p:spTree>
    <p:extLst>
      <p:ext uri="{BB962C8B-B14F-4D97-AF65-F5344CB8AC3E}">
        <p14:creationId xmlns:p14="http://schemas.microsoft.com/office/powerpoint/2010/main" val="1847016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A9820A-689A-433F-94FA-128AE92A9519}" type="datetimeFigureOut">
              <a:rPr lang="en-GB" smtClean="0"/>
              <a:t>06/09/2022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BABD70-47DA-4994-9664-21F6F97B02BD}" type="slidenum">
              <a:rPr lang="en-GB" smtClean="0"/>
              <a:t>‹#›</a:t>
            </a:fld>
            <a:endParaRPr lang="en-GB" dirty="0"/>
          </a:p>
        </p:txBody>
      </p:sp>
    </p:spTree>
    <p:extLst>
      <p:ext uri="{BB962C8B-B14F-4D97-AF65-F5344CB8AC3E}">
        <p14:creationId xmlns:p14="http://schemas.microsoft.com/office/powerpoint/2010/main" val="94893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A9820A-689A-433F-94FA-128AE92A9519}" type="datetimeFigureOut">
              <a:rPr lang="en-GB" smtClean="0"/>
              <a:t>06/09/2022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EBABD70-47DA-4994-9664-21F6F97B02BD}" type="slidenum">
              <a:rPr lang="en-GB" smtClean="0"/>
              <a:t>‹#›</a:t>
            </a:fld>
            <a:endParaRPr lang="en-GB" dirty="0"/>
          </a:p>
        </p:txBody>
      </p:sp>
    </p:spTree>
    <p:extLst>
      <p:ext uri="{BB962C8B-B14F-4D97-AF65-F5344CB8AC3E}">
        <p14:creationId xmlns:p14="http://schemas.microsoft.com/office/powerpoint/2010/main" val="405821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A9820A-689A-433F-94FA-128AE92A9519}" type="datetimeFigureOut">
              <a:rPr lang="en-GB" smtClean="0"/>
              <a:t>06/09/2022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EBABD70-47DA-4994-9664-21F6F97B02BD}" type="slidenum">
              <a:rPr lang="en-GB" smtClean="0"/>
              <a:t>‹#›</a:t>
            </a:fld>
            <a:endParaRPr lang="en-GB" dirty="0"/>
          </a:p>
        </p:txBody>
      </p:sp>
    </p:spTree>
    <p:extLst>
      <p:ext uri="{BB962C8B-B14F-4D97-AF65-F5344CB8AC3E}">
        <p14:creationId xmlns:p14="http://schemas.microsoft.com/office/powerpoint/2010/main" val="298197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A9820A-689A-433F-94FA-128AE92A9519}" type="datetimeFigureOut">
              <a:rPr lang="en-GB" smtClean="0"/>
              <a:t>06/09/2022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EBABD70-47DA-4994-9664-21F6F97B02BD}" type="slidenum">
              <a:rPr lang="en-GB" smtClean="0"/>
              <a:t>‹#›</a:t>
            </a:fld>
            <a:endParaRPr lang="en-GB" dirty="0"/>
          </a:p>
        </p:txBody>
      </p:sp>
    </p:spTree>
    <p:extLst>
      <p:ext uri="{BB962C8B-B14F-4D97-AF65-F5344CB8AC3E}">
        <p14:creationId xmlns:p14="http://schemas.microsoft.com/office/powerpoint/2010/main" val="2939380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9820A-689A-433F-94FA-128AE92A9519}" type="datetimeFigureOut">
              <a:rPr lang="en-GB" smtClean="0"/>
              <a:t>06/09/2022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EBABD70-47DA-4994-9664-21F6F97B02BD}" type="slidenum">
              <a:rPr lang="en-GB" smtClean="0"/>
              <a:t>‹#›</a:t>
            </a:fld>
            <a:endParaRPr lang="en-GB" dirty="0"/>
          </a:p>
        </p:txBody>
      </p:sp>
    </p:spTree>
    <p:extLst>
      <p:ext uri="{BB962C8B-B14F-4D97-AF65-F5344CB8AC3E}">
        <p14:creationId xmlns:p14="http://schemas.microsoft.com/office/powerpoint/2010/main" val="278778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96A9820A-689A-433F-94FA-128AE92A9519}" type="datetimeFigureOut">
              <a:rPr lang="en-GB" smtClean="0"/>
              <a:t>06/09/2022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EBABD70-47DA-4994-9664-21F6F97B02BD}" type="slidenum">
              <a:rPr lang="en-GB" smtClean="0"/>
              <a:t>‹#›</a:t>
            </a:fld>
            <a:endParaRPr lang="en-GB" dirty="0"/>
          </a:p>
        </p:txBody>
      </p:sp>
    </p:spTree>
    <p:extLst>
      <p:ext uri="{BB962C8B-B14F-4D97-AF65-F5344CB8AC3E}">
        <p14:creationId xmlns:p14="http://schemas.microsoft.com/office/powerpoint/2010/main" val="2894118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dirty="0"/>
              <a:t>Click icon to add picture</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96A9820A-689A-433F-94FA-128AE92A9519}" type="datetimeFigureOut">
              <a:rPr lang="en-GB" smtClean="0"/>
              <a:t>06/09/2022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EBABD70-47DA-4994-9664-21F6F97B02BD}" type="slidenum">
              <a:rPr lang="en-GB" smtClean="0"/>
              <a:t>‹#›</a:t>
            </a:fld>
            <a:endParaRPr lang="en-GB" dirty="0"/>
          </a:p>
        </p:txBody>
      </p:sp>
    </p:spTree>
    <p:extLst>
      <p:ext uri="{BB962C8B-B14F-4D97-AF65-F5344CB8AC3E}">
        <p14:creationId xmlns:p14="http://schemas.microsoft.com/office/powerpoint/2010/main" val="1324228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96A9820A-689A-433F-94FA-128AE92A9519}" type="datetimeFigureOut">
              <a:rPr lang="en-GB" smtClean="0"/>
              <a:t>06/09/2022</a:t>
            </a:fld>
            <a:endParaRPr lang="en-GB"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0EBABD70-47DA-4994-9664-21F6F97B02BD}" type="slidenum">
              <a:rPr lang="en-GB" smtClean="0"/>
              <a:t>‹#›</a:t>
            </a:fld>
            <a:endParaRPr lang="en-GB" dirty="0"/>
          </a:p>
        </p:txBody>
      </p:sp>
    </p:spTree>
    <p:extLst>
      <p:ext uri="{BB962C8B-B14F-4D97-AF65-F5344CB8AC3E}">
        <p14:creationId xmlns:p14="http://schemas.microsoft.com/office/powerpoint/2010/main" val="16242856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753093333"/>
              </p:ext>
            </p:extLst>
          </p:nvPr>
        </p:nvGraphicFramePr>
        <p:xfrm>
          <a:off x="-1" y="522077"/>
          <a:ext cx="10691815" cy="7023950"/>
        </p:xfrm>
        <a:graphic>
          <a:graphicData uri="http://schemas.openxmlformats.org/drawingml/2006/table">
            <a:tbl>
              <a:tblPr firstRow="1" bandRow="1">
                <a:tableStyleId>{5940675A-B579-460E-94D1-54222C63F5DA}</a:tableStyleId>
              </a:tblPr>
              <a:tblGrid>
                <a:gridCol w="2138363">
                  <a:extLst>
                    <a:ext uri="{9D8B030D-6E8A-4147-A177-3AD203B41FA5}">
                      <a16:colId xmlns:a16="http://schemas.microsoft.com/office/drawing/2014/main" val="1460541703"/>
                    </a:ext>
                  </a:extLst>
                </a:gridCol>
                <a:gridCol w="2138363">
                  <a:extLst>
                    <a:ext uri="{9D8B030D-6E8A-4147-A177-3AD203B41FA5}">
                      <a16:colId xmlns:a16="http://schemas.microsoft.com/office/drawing/2014/main" val="279557719"/>
                    </a:ext>
                  </a:extLst>
                </a:gridCol>
                <a:gridCol w="2138363">
                  <a:extLst>
                    <a:ext uri="{9D8B030D-6E8A-4147-A177-3AD203B41FA5}">
                      <a16:colId xmlns:a16="http://schemas.microsoft.com/office/drawing/2014/main" val="1409024341"/>
                    </a:ext>
                  </a:extLst>
                </a:gridCol>
                <a:gridCol w="2138363">
                  <a:extLst>
                    <a:ext uri="{9D8B030D-6E8A-4147-A177-3AD203B41FA5}">
                      <a16:colId xmlns:a16="http://schemas.microsoft.com/office/drawing/2014/main" val="3154591079"/>
                    </a:ext>
                  </a:extLst>
                </a:gridCol>
                <a:gridCol w="2138363">
                  <a:extLst>
                    <a:ext uri="{9D8B030D-6E8A-4147-A177-3AD203B41FA5}">
                      <a16:colId xmlns:a16="http://schemas.microsoft.com/office/drawing/2014/main" val="2304325284"/>
                    </a:ext>
                  </a:extLst>
                </a:gridCol>
              </a:tblGrid>
              <a:tr h="1631752">
                <a:tc>
                  <a:txBody>
                    <a:bodyPr/>
                    <a:lstStyle/>
                    <a:p>
                      <a:pPr marL="0" indent="0"/>
                      <a:r>
                        <a:rPr lang="en-GB" sz="1200" dirty="0"/>
                        <a:t>1: </a:t>
                      </a:r>
                      <a:r>
                        <a:rPr lang="en-GB" sz="1200" b="1" dirty="0"/>
                        <a:t>Describe the location </a:t>
                      </a:r>
                      <a:r>
                        <a:rPr lang="en-GB" sz="1200" b="0" dirty="0"/>
                        <a:t>of Italy.</a:t>
                      </a:r>
                    </a:p>
                  </a:txBody>
                  <a:tcPr>
                    <a:solidFill>
                      <a:schemeClr val="bg1"/>
                    </a:solidFill>
                  </a:tcPr>
                </a:tc>
                <a:tc>
                  <a:txBody>
                    <a:bodyPr/>
                    <a:lstStyle/>
                    <a:p>
                      <a:r>
                        <a:rPr lang="en-GB" sz="1200" dirty="0"/>
                        <a:t>2: </a:t>
                      </a:r>
                      <a:r>
                        <a:rPr lang="en-GB" sz="1200" b="1" dirty="0"/>
                        <a:t>Identify</a:t>
                      </a:r>
                      <a:r>
                        <a:rPr lang="en-GB" sz="1200" b="0" dirty="0"/>
                        <a:t> one economic activity that could take place in the image from the case study.</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3: </a:t>
                      </a:r>
                      <a:r>
                        <a:rPr lang="en-GB" sz="1200" b="1" dirty="0"/>
                        <a:t>Suggest</a:t>
                      </a:r>
                      <a:r>
                        <a:rPr lang="en-GB" sz="1200" b="0" dirty="0"/>
                        <a:t> one threat to this location from the image.</a:t>
                      </a:r>
                      <a:endParaRPr lang="en-GB" sz="1200" dirty="0"/>
                    </a:p>
                    <a:p>
                      <a:endParaRPr lang="en-GB" sz="1200" dirty="0"/>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4: </a:t>
                      </a:r>
                      <a:r>
                        <a:rPr lang="en-GB" sz="1200" b="1" dirty="0"/>
                        <a:t>Explain</a:t>
                      </a:r>
                      <a:r>
                        <a:rPr lang="en-GB" sz="1200" b="0" dirty="0"/>
                        <a:t> how humans have influenced the coastline here.</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5: </a:t>
                      </a:r>
                      <a:r>
                        <a:rPr lang="en-GB" sz="1200" b="1" dirty="0"/>
                        <a:t>Suggest</a:t>
                      </a:r>
                      <a:r>
                        <a:rPr lang="en-GB" sz="1200" b="0" dirty="0"/>
                        <a:t> one potential negative consequence of tourism.</a:t>
                      </a:r>
                    </a:p>
                  </a:txBody>
                  <a:tcPr>
                    <a:solidFill>
                      <a:schemeClr val="bg1"/>
                    </a:solidFill>
                  </a:tcPr>
                </a:tc>
                <a:extLst>
                  <a:ext uri="{0D108BD9-81ED-4DB2-BD59-A6C34878D82A}">
                    <a16:rowId xmlns:a16="http://schemas.microsoft.com/office/drawing/2014/main" val="3861570185"/>
                  </a:ext>
                </a:extLst>
              </a:tr>
              <a:tr h="17370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14: </a:t>
                      </a:r>
                      <a:r>
                        <a:rPr lang="en-GB" sz="1200" b="1" dirty="0"/>
                        <a:t>Hypothesise</a:t>
                      </a:r>
                      <a:r>
                        <a:rPr lang="en-GB" sz="1200" b="0" dirty="0"/>
                        <a:t> how climate change might influence this case study landscape.</a:t>
                      </a:r>
                    </a:p>
                  </a:txBody>
                  <a:tcPr>
                    <a:lnR w="12700" cap="flat" cmpd="sng" algn="ctr">
                      <a:solidFill>
                        <a:schemeClr val="tx1"/>
                      </a:solidFill>
                      <a:prstDash val="solid"/>
                      <a:round/>
                      <a:headEnd type="none" w="med" len="med"/>
                      <a:tailEnd type="none" w="med" len="med"/>
                    </a:ln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GB" sz="1200" dirty="0"/>
                        <a:t>6:</a:t>
                      </a:r>
                      <a:r>
                        <a:rPr lang="en-GB" sz="1200" b="1" dirty="0"/>
                        <a:t> Give</a:t>
                      </a:r>
                      <a:r>
                        <a:rPr lang="en-GB" sz="1200" b="0" dirty="0"/>
                        <a:t> one piece of evidence from the image to support your answer to Q5.</a:t>
                      </a: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4258233002"/>
                  </a:ext>
                </a:extLst>
              </a:tr>
              <a:tr h="1918050">
                <a:tc>
                  <a:txBody>
                    <a:bodyPr/>
                    <a:lstStyle/>
                    <a:p>
                      <a:pPr marL="0" indent="0" algn="l">
                        <a:buFont typeface="Arial" panose="020B0604020202020204" pitchFamily="34" charset="0"/>
                        <a:buNone/>
                      </a:pPr>
                      <a:r>
                        <a:rPr lang="en-GB" sz="1200" dirty="0"/>
                        <a:t>13: </a:t>
                      </a:r>
                      <a:r>
                        <a:rPr lang="en-GB" sz="1200" b="1" dirty="0"/>
                        <a:t>Predict</a:t>
                      </a:r>
                      <a:r>
                        <a:rPr lang="en-GB" sz="1200" b="0" dirty="0"/>
                        <a:t> how this coastline might change in future.</a:t>
                      </a:r>
                      <a:endParaRPr lang="en-GB" sz="1200" dirty="0"/>
                    </a:p>
                  </a:txBody>
                  <a:tcPr>
                    <a:lnR w="12700" cap="flat" cmpd="sng" algn="ctr">
                      <a:solidFill>
                        <a:schemeClr val="tx1"/>
                      </a:solidFill>
                      <a:prstDash val="solid"/>
                      <a:round/>
                      <a:headEnd type="none" w="med" len="med"/>
                      <a:tailEnd type="none" w="med" len="med"/>
                    </a:ln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7: </a:t>
                      </a:r>
                      <a:r>
                        <a:rPr lang="en-GB" sz="1200" b="1" dirty="0"/>
                        <a:t>Name</a:t>
                      </a:r>
                      <a:r>
                        <a:rPr lang="en-GB" sz="1200" b="0" dirty="0"/>
                        <a:t> whether this is a destructive or constructive coastline and give </a:t>
                      </a:r>
                      <a:r>
                        <a:rPr lang="en-GB" sz="1200" b="1" dirty="0"/>
                        <a:t>reason</a:t>
                      </a:r>
                      <a:r>
                        <a:rPr lang="en-GB" sz="1200" b="0" dirty="0"/>
                        <a:t> why.</a:t>
                      </a:r>
                      <a:endParaRPr lang="en-GB" sz="1200" dirty="0"/>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79086640"/>
                  </a:ext>
                </a:extLst>
              </a:tr>
              <a:tr h="1737074">
                <a:tc>
                  <a:txBody>
                    <a:bodyPr/>
                    <a:lstStyle/>
                    <a:p>
                      <a:r>
                        <a:rPr lang="en-GB" sz="1200" dirty="0"/>
                        <a:t>12: </a:t>
                      </a:r>
                      <a:r>
                        <a:rPr lang="en-GB" sz="1200" b="1" dirty="0"/>
                        <a:t>Suggest</a:t>
                      </a:r>
                      <a:r>
                        <a:rPr lang="en-GB" sz="1200" b="0" dirty="0"/>
                        <a:t> what ‘sustainable coastal management’ might mean.</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11: </a:t>
                      </a:r>
                      <a:r>
                        <a:rPr lang="en-GB" sz="1200" b="1" dirty="0"/>
                        <a:t>Justify</a:t>
                      </a:r>
                      <a:r>
                        <a:rPr lang="en-GB" sz="1200" b="0" dirty="0"/>
                        <a:t> whether hard engineering would be appropriate here.</a:t>
                      </a: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GB" sz="1200" dirty="0"/>
                        <a:t>10: </a:t>
                      </a:r>
                      <a:r>
                        <a:rPr lang="en-GB" sz="1200" b="1" dirty="0"/>
                        <a:t>Outline </a:t>
                      </a:r>
                      <a:r>
                        <a:rPr lang="en-GB" sz="1200" b="0" dirty="0"/>
                        <a:t>one way that this landscape provides a recreational resource.</a:t>
                      </a: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GB" sz="1200" dirty="0"/>
                        <a:t>9: </a:t>
                      </a:r>
                      <a:r>
                        <a:rPr lang="en-GB" sz="1200" b="1" dirty="0"/>
                        <a:t>State</a:t>
                      </a:r>
                      <a:r>
                        <a:rPr lang="en-GB" sz="1200" b="0" dirty="0"/>
                        <a:t> one social or economic risk to humans in this coastal area.</a:t>
                      </a:r>
                      <a:endParaRPr lang="en-GB" sz="1200" dirty="0"/>
                    </a:p>
                  </a:txBody>
                  <a:tcP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8: </a:t>
                      </a:r>
                      <a:r>
                        <a:rPr lang="en-GB" sz="1200" b="1" dirty="0"/>
                        <a:t>Describe</a:t>
                      </a:r>
                      <a:r>
                        <a:rPr lang="en-GB" sz="1200" b="0" dirty="0"/>
                        <a:t> what is meant by coastal management.</a:t>
                      </a:r>
                      <a:endParaRPr lang="en-GB" sz="1200" dirty="0"/>
                    </a:p>
                  </a:txBody>
                  <a:tcPr>
                    <a:solidFill>
                      <a:schemeClr val="bg1"/>
                    </a:solidFill>
                  </a:tcPr>
                </a:tc>
                <a:extLst>
                  <a:ext uri="{0D108BD9-81ED-4DB2-BD59-A6C34878D82A}">
                    <a16:rowId xmlns:a16="http://schemas.microsoft.com/office/drawing/2014/main" val="2433383330"/>
                  </a:ext>
                </a:extLst>
              </a:tr>
            </a:tbl>
          </a:graphicData>
        </a:graphic>
      </p:graphicFrame>
      <p:sp>
        <p:nvSpPr>
          <p:cNvPr id="8" name="Rectangle 7"/>
          <p:cNvSpPr/>
          <p:nvPr/>
        </p:nvSpPr>
        <p:spPr>
          <a:xfrm>
            <a:off x="780730" y="57150"/>
            <a:ext cx="9144000" cy="369332"/>
          </a:xfrm>
          <a:prstGeom prst="rect">
            <a:avLst/>
          </a:prstGeom>
        </p:spPr>
        <p:txBody>
          <a:bodyPr wrap="square">
            <a:spAutoFit/>
          </a:bodyPr>
          <a:lstStyle/>
          <a:p>
            <a:pPr algn="ctr"/>
            <a:r>
              <a:rPr lang="en-GB" b="1" dirty="0">
                <a:latin typeface="Arial Rounded MT Bold" panose="020F0704030504030204" pitchFamily="34" charset="0"/>
              </a:rPr>
              <a:t>Coastal Case Study - Italy</a:t>
            </a:r>
          </a:p>
        </p:txBody>
      </p:sp>
      <p:pic>
        <p:nvPicPr>
          <p:cNvPr id="6" name="Picture 5" descr="A picture containing text, clipart&#10;&#10;Description automatically generated">
            <a:extLst>
              <a:ext uri="{FF2B5EF4-FFF2-40B4-BE49-F238E27FC236}">
                <a16:creationId xmlns:a16="http://schemas.microsoft.com/office/drawing/2014/main" id="{F2D2EB42-4E7C-5259-95A6-7C702B361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1"/>
            <a:ext cx="1965278" cy="487810"/>
          </a:xfrm>
          <a:prstGeom prst="rect">
            <a:avLst/>
          </a:prstGeom>
        </p:spPr>
      </p:pic>
      <p:pic>
        <p:nvPicPr>
          <p:cNvPr id="14" name="Picture 13" descr="A picture containing water, outdoor, nature, mountain&#10;&#10;Description automatically generated">
            <a:extLst>
              <a:ext uri="{FF2B5EF4-FFF2-40B4-BE49-F238E27FC236}">
                <a16:creationId xmlns:a16="http://schemas.microsoft.com/office/drawing/2014/main" id="{EC76F2E9-AE30-1D76-B708-B5CD19FBF5D9}"/>
              </a:ext>
            </a:extLst>
          </p:cNvPr>
          <p:cNvPicPr>
            <a:picLocks noChangeAspect="1"/>
          </p:cNvPicPr>
          <p:nvPr/>
        </p:nvPicPr>
        <p:blipFill rotWithShape="1">
          <a:blip r:embed="rId3">
            <a:extLst>
              <a:ext uri="{28A0092B-C50C-407E-A947-70E740481C1C}">
                <a14:useLocalDpi xmlns:a14="http://schemas.microsoft.com/office/drawing/2010/main" val="0"/>
              </a:ext>
            </a:extLst>
          </a:blip>
          <a:srcRect t="2801" b="4610"/>
          <a:stretch/>
        </p:blipFill>
        <p:spPr>
          <a:xfrm>
            <a:off x="2166490" y="2169994"/>
            <a:ext cx="6372479" cy="3608903"/>
          </a:xfrm>
          <a:prstGeom prst="rect">
            <a:avLst/>
          </a:prstGeom>
        </p:spPr>
      </p:pic>
      <p:sp>
        <p:nvSpPr>
          <p:cNvPr id="2" name="TextBox 1">
            <a:extLst>
              <a:ext uri="{FF2B5EF4-FFF2-40B4-BE49-F238E27FC236}">
                <a16:creationId xmlns:a16="http://schemas.microsoft.com/office/drawing/2014/main" id="{748CB0C1-B8F6-4B02-841C-5B2566F431A3}"/>
              </a:ext>
            </a:extLst>
          </p:cNvPr>
          <p:cNvSpPr txBox="1"/>
          <p:nvPr/>
        </p:nvSpPr>
        <p:spPr>
          <a:xfrm>
            <a:off x="2159667" y="5501898"/>
            <a:ext cx="5869908" cy="276999"/>
          </a:xfrm>
          <a:prstGeom prst="rect">
            <a:avLst/>
          </a:prstGeom>
          <a:noFill/>
        </p:spPr>
        <p:txBody>
          <a:bodyPr wrap="square" rtlCol="0">
            <a:spAutoFit/>
          </a:bodyPr>
          <a:lstStyle/>
          <a:p>
            <a:r>
              <a:rPr lang="en-GB" sz="1200" i="1" dirty="0">
                <a:solidFill>
                  <a:schemeClr val="bg1"/>
                </a:solidFill>
                <a:latin typeface="Arial" panose="020B0604020202020204" pitchFamily="34" charset="0"/>
                <a:cs typeface="Arial" panose="020B0604020202020204" pitchFamily="34" charset="0"/>
              </a:rPr>
              <a:t>Capri coastline, Italy</a:t>
            </a:r>
          </a:p>
        </p:txBody>
      </p:sp>
    </p:spTree>
    <p:extLst>
      <p:ext uri="{BB962C8B-B14F-4D97-AF65-F5344CB8AC3E}">
        <p14:creationId xmlns:p14="http://schemas.microsoft.com/office/powerpoint/2010/main" val="3778340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F2D2EB42-4E7C-5259-95A6-7C702B361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1"/>
            <a:ext cx="1965278" cy="48781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619489803"/>
              </p:ext>
            </p:extLst>
          </p:nvPr>
        </p:nvGraphicFramePr>
        <p:xfrm>
          <a:off x="6821" y="464258"/>
          <a:ext cx="10691815" cy="7315200"/>
        </p:xfrm>
        <a:graphic>
          <a:graphicData uri="http://schemas.openxmlformats.org/drawingml/2006/table">
            <a:tbl>
              <a:tblPr firstRow="1" bandRow="1">
                <a:tableStyleId>{5940675A-B579-460E-94D1-54222C63F5DA}</a:tableStyleId>
              </a:tblPr>
              <a:tblGrid>
                <a:gridCol w="2138363">
                  <a:extLst>
                    <a:ext uri="{9D8B030D-6E8A-4147-A177-3AD203B41FA5}">
                      <a16:colId xmlns:a16="http://schemas.microsoft.com/office/drawing/2014/main" val="1460541703"/>
                    </a:ext>
                  </a:extLst>
                </a:gridCol>
                <a:gridCol w="2138363">
                  <a:extLst>
                    <a:ext uri="{9D8B030D-6E8A-4147-A177-3AD203B41FA5}">
                      <a16:colId xmlns:a16="http://schemas.microsoft.com/office/drawing/2014/main" val="279557719"/>
                    </a:ext>
                  </a:extLst>
                </a:gridCol>
                <a:gridCol w="2138363">
                  <a:extLst>
                    <a:ext uri="{9D8B030D-6E8A-4147-A177-3AD203B41FA5}">
                      <a16:colId xmlns:a16="http://schemas.microsoft.com/office/drawing/2014/main" val="1409024341"/>
                    </a:ext>
                  </a:extLst>
                </a:gridCol>
                <a:gridCol w="2138363">
                  <a:extLst>
                    <a:ext uri="{9D8B030D-6E8A-4147-A177-3AD203B41FA5}">
                      <a16:colId xmlns:a16="http://schemas.microsoft.com/office/drawing/2014/main" val="3154591079"/>
                    </a:ext>
                  </a:extLst>
                </a:gridCol>
                <a:gridCol w="2138363">
                  <a:extLst>
                    <a:ext uri="{9D8B030D-6E8A-4147-A177-3AD203B41FA5}">
                      <a16:colId xmlns:a16="http://schemas.microsoft.com/office/drawing/2014/main" val="2304325284"/>
                    </a:ext>
                  </a:extLst>
                </a:gridCol>
              </a:tblGrid>
              <a:tr h="1631752">
                <a:tc>
                  <a:txBody>
                    <a:bodyPr/>
                    <a:lstStyle/>
                    <a:p>
                      <a:pPr marL="0" indent="0"/>
                      <a:r>
                        <a:rPr lang="en-GB" sz="1200" dirty="0"/>
                        <a:t>1: </a:t>
                      </a:r>
                      <a:r>
                        <a:rPr lang="en-GB" sz="1200" b="1" dirty="0"/>
                        <a:t>Describe the location </a:t>
                      </a:r>
                      <a:r>
                        <a:rPr lang="en-GB" sz="1200" b="0" dirty="0"/>
                        <a:t>of Italy.</a:t>
                      </a:r>
                    </a:p>
                    <a:p>
                      <a:pPr marL="0" indent="0"/>
                      <a:r>
                        <a:rPr lang="en-GB" sz="1200" b="0" dirty="0">
                          <a:solidFill>
                            <a:srgbClr val="0070C0"/>
                          </a:solidFill>
                        </a:rPr>
                        <a:t>Italy is a Mediterranean country in southern Europe. Northern Italy joins mainland Europe next to France, Switzerland, Austria and Slovenia.</a:t>
                      </a:r>
                    </a:p>
                  </a:txBody>
                  <a:tcPr>
                    <a:solidFill>
                      <a:schemeClr val="bg1"/>
                    </a:solidFill>
                  </a:tcPr>
                </a:tc>
                <a:tc>
                  <a:txBody>
                    <a:bodyPr/>
                    <a:lstStyle/>
                    <a:p>
                      <a:r>
                        <a:rPr lang="en-GB" sz="1200" dirty="0"/>
                        <a:t>2: </a:t>
                      </a:r>
                      <a:r>
                        <a:rPr lang="en-GB" sz="1200" b="1" dirty="0"/>
                        <a:t>Identify</a:t>
                      </a:r>
                      <a:r>
                        <a:rPr lang="en-GB" sz="1200" b="0" dirty="0"/>
                        <a:t> one economic activity that could take place in the image from the case study.</a:t>
                      </a:r>
                    </a:p>
                    <a:p>
                      <a:r>
                        <a:rPr lang="en-GB" sz="1200" b="0" dirty="0">
                          <a:solidFill>
                            <a:srgbClr val="0070C0"/>
                          </a:solidFill>
                        </a:rPr>
                        <a:t>e.g. Boating is visible, which could provide economic activity such as tourist boat trips, fishing, or private moorings.</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3: </a:t>
                      </a:r>
                      <a:r>
                        <a:rPr lang="en-GB" sz="1200" b="1" dirty="0"/>
                        <a:t>Suggest</a:t>
                      </a:r>
                      <a:r>
                        <a:rPr lang="en-GB" sz="1200" b="0" dirty="0"/>
                        <a:t> one threat to this location from the image.</a:t>
                      </a:r>
                      <a:endParaRPr lang="en-GB" sz="1200" dirty="0"/>
                    </a:p>
                    <a:p>
                      <a:endParaRPr lang="en-GB" sz="1200" dirty="0"/>
                    </a:p>
                    <a:p>
                      <a:r>
                        <a:rPr lang="en-GB" sz="1200" dirty="0">
                          <a:solidFill>
                            <a:srgbClr val="0070C0"/>
                          </a:solidFill>
                        </a:rPr>
                        <a:t>e.g. boats can pollute coastal waters through waste diesel, oil and unsanitary waste; threat of cliff erosion and collapse, etc.</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4: </a:t>
                      </a:r>
                      <a:r>
                        <a:rPr lang="en-GB" sz="1200" b="1" dirty="0"/>
                        <a:t>Explain</a:t>
                      </a:r>
                      <a:r>
                        <a:rPr lang="en-GB" sz="1200" b="0" dirty="0"/>
                        <a:t> how humans have influenced the coastline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70C0"/>
                          </a:solidFill>
                        </a:rPr>
                        <a:t>There is a small settlement visible, with buildings along the headland and roads to get there which will have all caused changes to the natural landscape.</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5: </a:t>
                      </a:r>
                      <a:r>
                        <a:rPr lang="en-GB" sz="1200" b="1" dirty="0"/>
                        <a:t>Suggest</a:t>
                      </a:r>
                      <a:r>
                        <a:rPr lang="en-GB" sz="1200" b="0" dirty="0"/>
                        <a:t> one potential negative consequence of tourism.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70C0"/>
                          </a:solidFill>
                        </a:rPr>
                        <a:t>e.g. increased tourism can lead to congestion of roads and beaches or changing land use through clearance of vegetation to build on; increased water pollution, etc.</a:t>
                      </a:r>
                    </a:p>
                  </a:txBody>
                  <a:tcPr>
                    <a:solidFill>
                      <a:schemeClr val="bg1"/>
                    </a:solidFill>
                  </a:tcPr>
                </a:tc>
                <a:extLst>
                  <a:ext uri="{0D108BD9-81ED-4DB2-BD59-A6C34878D82A}">
                    <a16:rowId xmlns:a16="http://schemas.microsoft.com/office/drawing/2014/main" val="3861570185"/>
                  </a:ext>
                </a:extLst>
              </a:tr>
              <a:tr h="17370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14: </a:t>
                      </a:r>
                      <a:r>
                        <a:rPr lang="en-GB" sz="1200" b="1" dirty="0"/>
                        <a:t>Hypothesise</a:t>
                      </a:r>
                      <a:r>
                        <a:rPr lang="en-GB" sz="1200" b="0" dirty="0"/>
                        <a:t> how climate change might influence this case study landscape.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70C0"/>
                          </a:solidFill>
                        </a:rPr>
                        <a:t>Climate change accelerating sea level rise can threaten this area because higher seas raises the level of high tide and therefore increases the area exposed </a:t>
                      </a:r>
                      <a:r>
                        <a:rPr lang="en-GB" sz="1200" b="0">
                          <a:solidFill>
                            <a:srgbClr val="0070C0"/>
                          </a:solidFill>
                        </a:rPr>
                        <a:t>to speed up erosion.</a:t>
                      </a:r>
                      <a:endParaRPr lang="en-GB" sz="1200" b="0" dirty="0">
                        <a:solidFill>
                          <a:srgbClr val="0070C0"/>
                        </a:solidFill>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GB" sz="1200" dirty="0"/>
                        <a:t>6:</a:t>
                      </a:r>
                      <a:r>
                        <a:rPr lang="en-GB" sz="1200" b="1" dirty="0"/>
                        <a:t> Give</a:t>
                      </a:r>
                      <a:r>
                        <a:rPr lang="en-GB" sz="1200" b="0" dirty="0"/>
                        <a:t> one piece of evidence from the image to support your answer to Q5.</a:t>
                      </a:r>
                    </a:p>
                    <a:p>
                      <a:r>
                        <a:rPr lang="en-GB" sz="1200" b="0" dirty="0">
                          <a:solidFill>
                            <a:srgbClr val="0070C0"/>
                          </a:solidFill>
                        </a:rPr>
                        <a:t>e.g. vegetation has been cleared along the headland to create space for buildings that might be hotels and restaurants, causing loss of habitats.</a:t>
                      </a: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4258233002"/>
                  </a:ext>
                </a:extLst>
              </a:tr>
              <a:tr h="1918050">
                <a:tc>
                  <a:txBody>
                    <a:bodyPr/>
                    <a:lstStyle/>
                    <a:p>
                      <a:pPr marL="0" indent="0" algn="l">
                        <a:buFont typeface="Arial" panose="020B0604020202020204" pitchFamily="34" charset="0"/>
                        <a:buNone/>
                      </a:pPr>
                      <a:r>
                        <a:rPr lang="en-GB" sz="1200" dirty="0"/>
                        <a:t>13: </a:t>
                      </a:r>
                      <a:r>
                        <a:rPr lang="en-GB" sz="1200" b="1" dirty="0"/>
                        <a:t>Predict</a:t>
                      </a:r>
                      <a:r>
                        <a:rPr lang="en-GB" sz="1200" b="0" dirty="0"/>
                        <a:t> how this coastline might change in future.</a:t>
                      </a:r>
                    </a:p>
                    <a:p>
                      <a:pPr marL="0" indent="0" algn="l">
                        <a:buFont typeface="Arial" panose="020B0604020202020204" pitchFamily="34" charset="0"/>
                        <a:buNone/>
                      </a:pPr>
                      <a:r>
                        <a:rPr lang="en-GB" sz="1200" dirty="0">
                          <a:solidFill>
                            <a:srgbClr val="0070C0"/>
                          </a:solidFill>
                        </a:rPr>
                        <a:t>This is an erosional coastline which if left unprotected in future the stacks will break down to form stumps, and then the stumps will disappear below sea level. The cliffs will continue to slump &amp; houses will be lost to the sea.</a:t>
                      </a:r>
                    </a:p>
                  </a:txBody>
                  <a:tcPr>
                    <a:lnR w="12700" cap="flat" cmpd="sng" algn="ctr">
                      <a:solidFill>
                        <a:schemeClr val="tx1"/>
                      </a:solidFill>
                      <a:prstDash val="solid"/>
                      <a:round/>
                      <a:headEnd type="none" w="med" len="med"/>
                      <a:tailEnd type="none" w="med" len="med"/>
                    </a:ln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7: </a:t>
                      </a:r>
                      <a:r>
                        <a:rPr lang="en-GB" sz="1200" b="1" dirty="0"/>
                        <a:t>Name</a:t>
                      </a:r>
                      <a:r>
                        <a:rPr lang="en-GB" sz="1200" b="0" dirty="0"/>
                        <a:t> whether this is a destructive or constructive coastline and give </a:t>
                      </a:r>
                      <a:r>
                        <a:rPr lang="en-GB" sz="1200" b="1" dirty="0"/>
                        <a:t>reason</a:t>
                      </a:r>
                      <a:r>
                        <a:rPr lang="en-GB" sz="1200" b="0" dirty="0"/>
                        <a:t> why.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70C0"/>
                          </a:solidFill>
                        </a:rPr>
                        <a:t>This is a destructive coastline, because the landforms such as stacks are created by erosion not deposition meaning there are stronger destructive waves.</a:t>
                      </a:r>
                      <a:endParaRPr lang="en-GB" sz="1200" dirty="0">
                        <a:solidFill>
                          <a:srgbClr val="0070C0"/>
                        </a:solidFill>
                      </a:endParaRP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79086640"/>
                  </a:ext>
                </a:extLst>
              </a:tr>
              <a:tr h="1737074">
                <a:tc>
                  <a:txBody>
                    <a:bodyPr/>
                    <a:lstStyle/>
                    <a:p>
                      <a:r>
                        <a:rPr lang="en-GB" sz="1200" dirty="0"/>
                        <a:t>12: </a:t>
                      </a:r>
                      <a:r>
                        <a:rPr lang="en-GB" sz="1200" b="1" dirty="0"/>
                        <a:t>Suggest</a:t>
                      </a:r>
                      <a:r>
                        <a:rPr lang="en-GB" sz="1200" b="0" dirty="0"/>
                        <a:t> why we should be concerned by microplastics in the sea here.</a:t>
                      </a:r>
                    </a:p>
                    <a:p>
                      <a:r>
                        <a:rPr lang="en-GB" sz="1200" b="0" dirty="0">
                          <a:solidFill>
                            <a:srgbClr val="0070C0"/>
                          </a:solidFill>
                        </a:rPr>
                        <a:t>Microplastics in the Mediterranean have been found in sea salt, mussels, crustaceans, etc. which are all commonly used for both local food and exports and can have human health consequences.</a:t>
                      </a:r>
                      <a:endParaRPr lang="en-GB" sz="1200" b="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11: </a:t>
                      </a:r>
                      <a:r>
                        <a:rPr lang="en-GB" sz="1200" b="1" dirty="0"/>
                        <a:t>Justify</a:t>
                      </a:r>
                      <a:r>
                        <a:rPr lang="en-GB" sz="1200" b="0" dirty="0"/>
                        <a:t> whether hard engineering would be appropriate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70C0"/>
                          </a:solidFill>
                        </a:rPr>
                        <a:t>It is a very small settlement on a highly eroded coast, which would mean that the financial costs of hard engineering would be greater than the benefits.</a:t>
                      </a: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GB" sz="1200" dirty="0"/>
                        <a:t>10: </a:t>
                      </a:r>
                      <a:r>
                        <a:rPr lang="en-GB" sz="1200" b="1" dirty="0"/>
                        <a:t>Outline </a:t>
                      </a:r>
                      <a:r>
                        <a:rPr lang="en-GB" sz="1200" b="0" dirty="0"/>
                        <a:t>one way that this landscape could provide a recreational resource.</a:t>
                      </a:r>
                    </a:p>
                    <a:p>
                      <a:r>
                        <a:rPr lang="en-GB" sz="1200" b="0" dirty="0">
                          <a:solidFill>
                            <a:srgbClr val="0070C0"/>
                          </a:solidFill>
                        </a:rPr>
                        <a:t>Residents or tourists could enjoy a walk along the paths along the headland, or take a boat tour to enjoy the scenery, or swim, etc.</a:t>
                      </a: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GB" sz="1200" dirty="0"/>
                        <a:t>9: </a:t>
                      </a:r>
                      <a:r>
                        <a:rPr lang="en-GB" sz="1200" b="1" dirty="0"/>
                        <a:t>State</a:t>
                      </a:r>
                      <a:r>
                        <a:rPr lang="en-GB" sz="1200" b="0" dirty="0"/>
                        <a:t> one social or economic risk to humans in this coastal area.</a:t>
                      </a:r>
                    </a:p>
                    <a:p>
                      <a:r>
                        <a:rPr lang="en-GB" sz="1200" b="0" dirty="0">
                          <a:solidFill>
                            <a:srgbClr val="0070C0"/>
                          </a:solidFill>
                        </a:rPr>
                        <a:t>e.g. Social risks include loss of homes and possessions if cliffs collapse; economic risks include financial losses from insurance costs in risky areas or damages caused by erosion</a:t>
                      </a:r>
                      <a:endParaRPr lang="en-GB" sz="1200" dirty="0">
                        <a:solidFill>
                          <a:srgbClr val="0070C0"/>
                        </a:solidFill>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8: </a:t>
                      </a:r>
                      <a:r>
                        <a:rPr lang="en-GB" sz="1200" b="1" dirty="0"/>
                        <a:t>Describe</a:t>
                      </a:r>
                      <a:r>
                        <a:rPr lang="en-GB" sz="1200" b="0" dirty="0"/>
                        <a:t> what is meant by coastal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70C0"/>
                          </a:solidFill>
                        </a:rPr>
                        <a:t>Coastal management is the process of decision making by authorities and stakeholders (e.g. environment agencies, government, residents) to determine how to best use and manage a coastline.</a:t>
                      </a:r>
                      <a:endParaRPr lang="en-GB" sz="1200" dirty="0">
                        <a:solidFill>
                          <a:srgbClr val="0070C0"/>
                        </a:solidFill>
                      </a:endParaRPr>
                    </a:p>
                  </a:txBody>
                  <a:tcPr>
                    <a:solidFill>
                      <a:schemeClr val="bg1"/>
                    </a:solidFill>
                  </a:tcPr>
                </a:tc>
                <a:extLst>
                  <a:ext uri="{0D108BD9-81ED-4DB2-BD59-A6C34878D82A}">
                    <a16:rowId xmlns:a16="http://schemas.microsoft.com/office/drawing/2014/main" val="2433383330"/>
                  </a:ext>
                </a:extLst>
              </a:tr>
            </a:tbl>
          </a:graphicData>
        </a:graphic>
      </p:graphicFrame>
      <p:sp>
        <p:nvSpPr>
          <p:cNvPr id="8" name="Rectangle 7"/>
          <p:cNvSpPr/>
          <p:nvPr/>
        </p:nvSpPr>
        <p:spPr>
          <a:xfrm>
            <a:off x="780730" y="57150"/>
            <a:ext cx="9144000" cy="369332"/>
          </a:xfrm>
          <a:prstGeom prst="rect">
            <a:avLst/>
          </a:prstGeom>
        </p:spPr>
        <p:txBody>
          <a:bodyPr wrap="square">
            <a:spAutoFit/>
          </a:bodyPr>
          <a:lstStyle/>
          <a:p>
            <a:pPr algn="ctr"/>
            <a:r>
              <a:rPr lang="en-GB" b="1" dirty="0">
                <a:latin typeface="Arial Rounded MT Bold" panose="020F0704030504030204" pitchFamily="34" charset="0"/>
              </a:rPr>
              <a:t>Coastal Case Study - Italy</a:t>
            </a:r>
          </a:p>
        </p:txBody>
      </p:sp>
      <p:pic>
        <p:nvPicPr>
          <p:cNvPr id="14" name="Picture 13" descr="A picture containing water, outdoor, nature, mountain&#10;&#10;Description automatically generated">
            <a:extLst>
              <a:ext uri="{FF2B5EF4-FFF2-40B4-BE49-F238E27FC236}">
                <a16:creationId xmlns:a16="http://schemas.microsoft.com/office/drawing/2014/main" id="{EC76F2E9-AE30-1D76-B708-B5CD19FBF5D9}"/>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2801" b="4610"/>
          <a:stretch/>
        </p:blipFill>
        <p:spPr>
          <a:xfrm>
            <a:off x="2166490" y="2224586"/>
            <a:ext cx="6372479" cy="3608903"/>
          </a:xfrm>
          <a:prstGeom prst="rect">
            <a:avLst/>
          </a:prstGeom>
        </p:spPr>
      </p:pic>
      <p:pic>
        <p:nvPicPr>
          <p:cNvPr id="10" name="Picture 9">
            <a:extLst>
              <a:ext uri="{FF2B5EF4-FFF2-40B4-BE49-F238E27FC236}">
                <a16:creationId xmlns:a16="http://schemas.microsoft.com/office/drawing/2014/main" id="{5EABBF79-E9F4-97FE-BAB3-4290340EDBF3}"/>
              </a:ext>
            </a:extLst>
          </p:cNvPr>
          <p:cNvPicPr>
            <a:picLocks noChangeAspect="1"/>
          </p:cNvPicPr>
          <p:nvPr/>
        </p:nvPicPr>
        <p:blipFill>
          <a:blip r:embed="rId4"/>
          <a:stretch>
            <a:fillRect/>
          </a:stretch>
        </p:blipFill>
        <p:spPr>
          <a:xfrm>
            <a:off x="7274257" y="4491129"/>
            <a:ext cx="1196474" cy="1203860"/>
          </a:xfrm>
          <a:prstGeom prst="rect">
            <a:avLst/>
          </a:prstGeom>
        </p:spPr>
      </p:pic>
      <p:sp>
        <p:nvSpPr>
          <p:cNvPr id="2" name="TextBox 1">
            <a:extLst>
              <a:ext uri="{FF2B5EF4-FFF2-40B4-BE49-F238E27FC236}">
                <a16:creationId xmlns:a16="http://schemas.microsoft.com/office/drawing/2014/main" id="{748CB0C1-B8F6-4B02-841C-5B2566F431A3}"/>
              </a:ext>
            </a:extLst>
          </p:cNvPr>
          <p:cNvSpPr txBox="1"/>
          <p:nvPr/>
        </p:nvSpPr>
        <p:spPr>
          <a:xfrm>
            <a:off x="4271749" y="4954559"/>
            <a:ext cx="2934270" cy="646331"/>
          </a:xfrm>
          <a:prstGeom prst="rect">
            <a:avLst/>
          </a:prstGeom>
          <a:noFill/>
        </p:spPr>
        <p:txBody>
          <a:bodyPr wrap="square" rtlCol="0">
            <a:spAutoFit/>
          </a:bodyPr>
          <a:lstStyle/>
          <a:p>
            <a:pPr algn="r"/>
            <a:r>
              <a:rPr lang="en-GB" sz="1200" i="1" dirty="0">
                <a:latin typeface="Arial" panose="020B0604020202020204" pitchFamily="34" charset="0"/>
                <a:cs typeface="Arial" panose="020B0604020202020204" pitchFamily="34" charset="0"/>
              </a:rPr>
              <a:t>What about plastic waste in the oceans? Follow the link to see what the Kids Against Plastic Team have to share.</a:t>
            </a:r>
          </a:p>
        </p:txBody>
      </p:sp>
    </p:spTree>
    <p:extLst>
      <p:ext uri="{BB962C8B-B14F-4D97-AF65-F5344CB8AC3E}">
        <p14:creationId xmlns:p14="http://schemas.microsoft.com/office/powerpoint/2010/main" val="3313323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22163</TotalTime>
  <Words>819</Words>
  <Application>Microsoft Office PowerPoint</Application>
  <PresentationFormat>Custom</PresentationFormat>
  <Paragraphs>47</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Rounded MT Bold</vt:lpstr>
      <vt:lpstr>Calibri</vt:lpstr>
      <vt:lpstr>Calibri Light</vt:lpstr>
      <vt:lpstr>Office Theme</vt:lpstr>
      <vt:lpstr>PowerPoint Presentation</vt:lpstr>
      <vt:lpstr>PowerPoint Presentation</vt:lpstr>
    </vt:vector>
  </TitlesOfParts>
  <Company>Notre Dame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Brendan Conway</dc:creator>
  <cp:lastModifiedBy>Jo Coles</cp:lastModifiedBy>
  <cp:revision>321</cp:revision>
  <dcterms:created xsi:type="dcterms:W3CDTF">2018-11-27T01:54:18Z</dcterms:created>
  <dcterms:modified xsi:type="dcterms:W3CDTF">2022-09-07T00:06:03Z</dcterms:modified>
</cp:coreProperties>
</file>