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3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6211E0-77A1-4E90-AC77-C2F3B3700A66}" v="3" dt="2022-09-06T22:52:49.2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21" autoAdjust="0"/>
    <p:restoredTop sz="94660"/>
  </p:normalViewPr>
  <p:slideViewPr>
    <p:cSldViewPr snapToGrid="0">
      <p:cViewPr varScale="1">
        <p:scale>
          <a:sx n="60" d="100"/>
          <a:sy n="60" d="100"/>
        </p:scale>
        <p:origin x="16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oles" userId="7d4cf3a69c1d2468" providerId="LiveId" clId="{456211E0-77A1-4E90-AC77-C2F3B3700A66}"/>
    <pc:docChg chg="undo custSel addSld delSld modSld">
      <pc:chgData name="Jo Coles" userId="7d4cf3a69c1d2468" providerId="LiveId" clId="{456211E0-77A1-4E90-AC77-C2F3B3700A66}" dt="2022-09-06T22:53:28.824" v="3770" actId="167"/>
      <pc:docMkLst>
        <pc:docMk/>
      </pc:docMkLst>
      <pc:sldChg chg="addSp delSp modSp mod">
        <pc:chgData name="Jo Coles" userId="7d4cf3a69c1d2468" providerId="LiveId" clId="{456211E0-77A1-4E90-AC77-C2F3B3700A66}" dt="2022-09-06T22:52:46.737" v="3754"/>
        <pc:sldMkLst>
          <pc:docMk/>
          <pc:sldMk cId="3778340720" sldId="258"/>
        </pc:sldMkLst>
        <pc:spChg chg="mod">
          <ac:chgData name="Jo Coles" userId="7d4cf3a69c1d2468" providerId="LiveId" clId="{456211E0-77A1-4E90-AC77-C2F3B3700A66}" dt="2022-09-06T22:07:30.362" v="106" actId="20577"/>
          <ac:spMkLst>
            <pc:docMk/>
            <pc:sldMk cId="3778340720" sldId="258"/>
            <ac:spMk id="2" creationId="{748CB0C1-B8F6-4B02-841C-5B2566F431A3}"/>
          </ac:spMkLst>
        </pc:spChg>
        <pc:spChg chg="mod">
          <ac:chgData name="Jo Coles" userId="7d4cf3a69c1d2468" providerId="LiveId" clId="{456211E0-77A1-4E90-AC77-C2F3B3700A66}" dt="2022-09-06T21:59:42.296" v="6" actId="20577"/>
          <ac:spMkLst>
            <pc:docMk/>
            <pc:sldMk cId="3778340720" sldId="258"/>
            <ac:spMk id="8" creationId="{00000000-0000-0000-0000-000000000000}"/>
          </ac:spMkLst>
        </pc:spChg>
        <pc:graphicFrameChg chg="modGraphic">
          <ac:chgData name="Jo Coles" userId="7d4cf3a69c1d2468" providerId="LiveId" clId="{456211E0-77A1-4E90-AC77-C2F3B3700A66}" dt="2022-09-06T22:11:47.077" v="555" actId="20577"/>
          <ac:graphicFrameMkLst>
            <pc:docMk/>
            <pc:sldMk cId="3778340720" sldId="258"/>
            <ac:graphicFrameMk id="7" creationId="{00000000-0000-0000-0000-000000000000}"/>
          </ac:graphicFrameMkLst>
        </pc:graphicFrameChg>
        <pc:picChg chg="add mod">
          <ac:chgData name="Jo Coles" userId="7d4cf3a69c1d2468" providerId="LiveId" clId="{456211E0-77A1-4E90-AC77-C2F3B3700A66}" dt="2022-09-06T22:52:46.737" v="3754"/>
          <ac:picMkLst>
            <pc:docMk/>
            <pc:sldMk cId="3778340720" sldId="258"/>
            <ac:picMk id="3" creationId="{C81EEB9B-EC53-ED0F-1E7D-13A8CFE42CC1}"/>
          </ac:picMkLst>
        </pc:picChg>
        <pc:picChg chg="add mod ord">
          <ac:chgData name="Jo Coles" userId="7d4cf3a69c1d2468" providerId="LiveId" clId="{456211E0-77A1-4E90-AC77-C2F3B3700A66}" dt="2022-09-06T22:06:58.767" v="28" actId="171"/>
          <ac:picMkLst>
            <pc:docMk/>
            <pc:sldMk cId="3778340720" sldId="258"/>
            <ac:picMk id="4" creationId="{B97B781B-E761-5D01-6FBB-0312C747282F}"/>
          </ac:picMkLst>
        </pc:picChg>
        <pc:picChg chg="del">
          <ac:chgData name="Jo Coles" userId="7d4cf3a69c1d2468" providerId="LiveId" clId="{456211E0-77A1-4E90-AC77-C2F3B3700A66}" dt="2022-09-06T22:00:59.935" v="17" actId="478"/>
          <ac:picMkLst>
            <pc:docMk/>
            <pc:sldMk cId="3778340720" sldId="258"/>
            <ac:picMk id="5" creationId="{628442D7-80DB-4DC2-81AA-3FCDF5083CEA}"/>
          </ac:picMkLst>
        </pc:picChg>
      </pc:sldChg>
      <pc:sldChg chg="addSp modSp add mod">
        <pc:chgData name="Jo Coles" userId="7d4cf3a69c1d2468" providerId="LiveId" clId="{456211E0-77A1-4E90-AC77-C2F3B3700A66}" dt="2022-09-06T22:53:28.824" v="3770" actId="167"/>
        <pc:sldMkLst>
          <pc:docMk/>
          <pc:sldMk cId="1708914731" sldId="259"/>
        </pc:sldMkLst>
        <pc:spChg chg="mod">
          <ac:chgData name="Jo Coles" userId="7d4cf3a69c1d2468" providerId="LiveId" clId="{456211E0-77A1-4E90-AC77-C2F3B3700A66}" dt="2022-09-06T22:17:45.334" v="774" actId="20577"/>
          <ac:spMkLst>
            <pc:docMk/>
            <pc:sldMk cId="1708914731" sldId="259"/>
            <ac:spMk id="2" creationId="{748CB0C1-B8F6-4B02-841C-5B2566F431A3}"/>
          </ac:spMkLst>
        </pc:spChg>
        <pc:graphicFrameChg chg="mod modGraphic">
          <ac:chgData name="Jo Coles" userId="7d4cf3a69c1d2468" providerId="LiveId" clId="{456211E0-77A1-4E90-AC77-C2F3B3700A66}" dt="2022-09-06T22:33:53.028" v="3753" actId="20577"/>
          <ac:graphicFrameMkLst>
            <pc:docMk/>
            <pc:sldMk cId="1708914731" sldId="259"/>
            <ac:graphicFrameMk id="7" creationId="{00000000-0000-0000-0000-000000000000}"/>
          </ac:graphicFrameMkLst>
        </pc:graphicFrameChg>
        <pc:picChg chg="add mod ord">
          <ac:chgData name="Jo Coles" userId="7d4cf3a69c1d2468" providerId="LiveId" clId="{456211E0-77A1-4E90-AC77-C2F3B3700A66}" dt="2022-09-06T22:53:28.824" v="3770" actId="167"/>
          <ac:picMkLst>
            <pc:docMk/>
            <pc:sldMk cId="1708914731" sldId="259"/>
            <ac:picMk id="3" creationId="{4DC0DA74-9640-8887-1FEF-F5AFA958BFAD}"/>
          </ac:picMkLst>
        </pc:picChg>
        <pc:picChg chg="mod">
          <ac:chgData name="Jo Coles" userId="7d4cf3a69c1d2468" providerId="LiveId" clId="{456211E0-77A1-4E90-AC77-C2F3B3700A66}" dt="2022-09-06T22:16:12.422" v="558" actId="29295"/>
          <ac:picMkLst>
            <pc:docMk/>
            <pc:sldMk cId="1708914731" sldId="259"/>
            <ac:picMk id="4" creationId="{B97B781B-E761-5D01-6FBB-0312C747282F}"/>
          </ac:picMkLst>
        </pc:picChg>
        <pc:picChg chg="add mod">
          <ac:chgData name="Jo Coles" userId="7d4cf3a69c1d2468" providerId="LiveId" clId="{456211E0-77A1-4E90-AC77-C2F3B3700A66}" dt="2022-09-06T22:17:18.089" v="747" actId="1076"/>
          <ac:picMkLst>
            <pc:docMk/>
            <pc:sldMk cId="1708914731" sldId="259"/>
            <ac:picMk id="5" creationId="{9017DC08-8B8E-6264-C489-4DC6E20639A2}"/>
          </ac:picMkLst>
        </pc:picChg>
      </pc:sldChg>
      <pc:sldChg chg="del">
        <pc:chgData name="Jo Coles" userId="7d4cf3a69c1d2468" providerId="LiveId" clId="{456211E0-77A1-4E90-AC77-C2F3B3700A66}" dt="2022-09-06T22:15:12.453" v="556" actId="47"/>
        <pc:sldMkLst>
          <pc:docMk/>
          <pc:sldMk cId="2338058895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820A-689A-433F-94FA-128AE92A9519}" type="datetimeFigureOut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BD70-47DA-4994-9664-21F6F97B02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8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820A-689A-433F-94FA-128AE92A9519}" type="datetimeFigureOut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BD70-47DA-4994-9664-21F6F97B02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48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820A-689A-433F-94FA-128AE92A9519}" type="datetimeFigureOut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BD70-47DA-4994-9664-21F6F97B02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32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820A-689A-433F-94FA-128AE92A9519}" type="datetimeFigureOut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BD70-47DA-4994-9664-21F6F97B02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01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820A-689A-433F-94FA-128AE92A9519}" type="datetimeFigureOut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BD70-47DA-4994-9664-21F6F97B02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93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820A-689A-433F-94FA-128AE92A9519}" type="datetimeFigureOut">
              <a:rPr lang="en-GB" smtClean="0"/>
              <a:t>06/09/2022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BD70-47DA-4994-9664-21F6F97B02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21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820A-689A-433F-94FA-128AE92A9519}" type="datetimeFigureOut">
              <a:rPr lang="en-GB" smtClean="0"/>
              <a:t>06/09/2022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BD70-47DA-4994-9664-21F6F97B02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97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820A-689A-433F-94FA-128AE92A9519}" type="datetimeFigureOut">
              <a:rPr lang="en-GB" smtClean="0"/>
              <a:t>06/09/2022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BD70-47DA-4994-9664-21F6F97B02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38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820A-689A-433F-94FA-128AE92A9519}" type="datetimeFigureOut">
              <a:rPr lang="en-GB" smtClean="0"/>
              <a:t>06/09/2022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BD70-47DA-4994-9664-21F6F97B02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78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820A-689A-433F-94FA-128AE92A9519}" type="datetimeFigureOut">
              <a:rPr lang="en-GB" smtClean="0"/>
              <a:t>06/09/2022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BD70-47DA-4994-9664-21F6F97B02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11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820A-689A-433F-94FA-128AE92A9519}" type="datetimeFigureOut">
              <a:rPr lang="en-GB" smtClean="0"/>
              <a:t>06/09/2022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BD70-47DA-4994-9664-21F6F97B02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22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9820A-689A-433F-94FA-128AE92A9519}" type="datetimeFigureOut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ABD70-47DA-4994-9664-21F6F97B02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28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452363"/>
              </p:ext>
            </p:extLst>
          </p:nvPr>
        </p:nvGraphicFramePr>
        <p:xfrm>
          <a:off x="-1" y="535725"/>
          <a:ext cx="10691815" cy="7023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8363">
                  <a:extLst>
                    <a:ext uri="{9D8B030D-6E8A-4147-A177-3AD203B41FA5}">
                      <a16:colId xmlns:a16="http://schemas.microsoft.com/office/drawing/2014/main" val="1460541703"/>
                    </a:ext>
                  </a:extLst>
                </a:gridCol>
                <a:gridCol w="2138363">
                  <a:extLst>
                    <a:ext uri="{9D8B030D-6E8A-4147-A177-3AD203B41FA5}">
                      <a16:colId xmlns:a16="http://schemas.microsoft.com/office/drawing/2014/main" val="279557719"/>
                    </a:ext>
                  </a:extLst>
                </a:gridCol>
                <a:gridCol w="2138363">
                  <a:extLst>
                    <a:ext uri="{9D8B030D-6E8A-4147-A177-3AD203B41FA5}">
                      <a16:colId xmlns:a16="http://schemas.microsoft.com/office/drawing/2014/main" val="1409024341"/>
                    </a:ext>
                  </a:extLst>
                </a:gridCol>
                <a:gridCol w="2138363">
                  <a:extLst>
                    <a:ext uri="{9D8B030D-6E8A-4147-A177-3AD203B41FA5}">
                      <a16:colId xmlns:a16="http://schemas.microsoft.com/office/drawing/2014/main" val="3154591079"/>
                    </a:ext>
                  </a:extLst>
                </a:gridCol>
                <a:gridCol w="2138363">
                  <a:extLst>
                    <a:ext uri="{9D8B030D-6E8A-4147-A177-3AD203B41FA5}">
                      <a16:colId xmlns:a16="http://schemas.microsoft.com/office/drawing/2014/main" val="2304325284"/>
                    </a:ext>
                  </a:extLst>
                </a:gridCol>
              </a:tblGrid>
              <a:tr h="1631752">
                <a:tc>
                  <a:txBody>
                    <a:bodyPr/>
                    <a:lstStyle/>
                    <a:p>
                      <a:pPr marL="268288" indent="-268288"/>
                      <a:r>
                        <a:rPr lang="en-GB" sz="1200" dirty="0"/>
                        <a:t>1: </a:t>
                      </a:r>
                      <a:r>
                        <a:rPr lang="en-GB" sz="1200" b="1" dirty="0"/>
                        <a:t>Define</a:t>
                      </a:r>
                      <a:r>
                        <a:rPr lang="en-GB" sz="1200" b="1" baseline="0" dirty="0"/>
                        <a:t> </a:t>
                      </a:r>
                      <a:r>
                        <a:rPr lang="en-GB" sz="1200" b="0" baseline="0" dirty="0"/>
                        <a:t>‘coastal landscape’.</a:t>
                      </a:r>
                      <a:endParaRPr lang="en-GB" sz="1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2: </a:t>
                      </a:r>
                      <a:r>
                        <a:rPr lang="en-GB" sz="1200" b="1" dirty="0"/>
                        <a:t>Identify</a:t>
                      </a:r>
                      <a:r>
                        <a:rPr lang="en-GB" sz="1200" b="0" dirty="0"/>
                        <a:t> what a ‘wave cut platform’ is.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3: </a:t>
                      </a:r>
                      <a:r>
                        <a:rPr lang="en-GB" sz="1200" b="1" dirty="0"/>
                        <a:t>State</a:t>
                      </a:r>
                      <a:r>
                        <a:rPr lang="en-GB" sz="1200" b="0" dirty="0"/>
                        <a:t> one type of coastal feature from the photo.</a:t>
                      </a:r>
                      <a:endParaRPr lang="en-GB" sz="1200" dirty="0"/>
                    </a:p>
                    <a:p>
                      <a:endParaRPr lang="en-GB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4: </a:t>
                      </a:r>
                      <a:r>
                        <a:rPr lang="en-GB" sz="1200" b="1" dirty="0"/>
                        <a:t>Explain</a:t>
                      </a:r>
                      <a:r>
                        <a:rPr lang="en-GB" sz="1200" b="0" dirty="0"/>
                        <a:t> how a stack is formed.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5: </a:t>
                      </a:r>
                      <a:r>
                        <a:rPr lang="en-GB" sz="1200" b="1" dirty="0"/>
                        <a:t>Suggest</a:t>
                      </a:r>
                      <a:r>
                        <a:rPr lang="en-GB" sz="1200" b="0" dirty="0"/>
                        <a:t> one reason why tourism is high in coastal areas.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570185"/>
                  </a:ext>
                </a:extLst>
              </a:tr>
              <a:tr h="17370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14: </a:t>
                      </a:r>
                      <a:r>
                        <a:rPr lang="en-GB" sz="1200" b="1" dirty="0"/>
                        <a:t>Describe</a:t>
                      </a:r>
                      <a:r>
                        <a:rPr lang="en-GB" sz="1200" b="0" dirty="0"/>
                        <a:t> the landscape shown in the photograph.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6:</a:t>
                      </a:r>
                      <a:r>
                        <a:rPr lang="en-GB" sz="1200" b="1" dirty="0"/>
                        <a:t> Identify</a:t>
                      </a:r>
                      <a:r>
                        <a:rPr lang="en-GB" sz="1200" b="0" dirty="0"/>
                        <a:t> two challenges of living in a coastal landscape.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233002"/>
                  </a:ext>
                </a:extLst>
              </a:tr>
              <a:tr h="191805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13: </a:t>
                      </a:r>
                      <a:r>
                        <a:rPr lang="en-GB" sz="1200" b="1" dirty="0"/>
                        <a:t>Theorise</a:t>
                      </a:r>
                      <a:r>
                        <a:rPr lang="en-GB" sz="1200" b="0" dirty="0"/>
                        <a:t> how humans can threaten coastal landscapes.</a:t>
                      </a:r>
                      <a:endParaRPr lang="en-GB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7: </a:t>
                      </a:r>
                      <a:r>
                        <a:rPr lang="en-GB" sz="1200" b="1" dirty="0"/>
                        <a:t>Define </a:t>
                      </a:r>
                      <a:r>
                        <a:rPr lang="en-GB" sz="1200" b="0" dirty="0"/>
                        <a:t>what is meant by ‘abrasion’.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086640"/>
                  </a:ext>
                </a:extLst>
              </a:tr>
              <a:tr h="1737074">
                <a:tc>
                  <a:txBody>
                    <a:bodyPr/>
                    <a:lstStyle/>
                    <a:p>
                      <a:r>
                        <a:rPr lang="en-GB" sz="1200" dirty="0"/>
                        <a:t>12: </a:t>
                      </a:r>
                      <a:r>
                        <a:rPr lang="en-GB" sz="1200" b="1" dirty="0"/>
                        <a:t>Suggest</a:t>
                      </a:r>
                      <a:r>
                        <a:rPr lang="en-GB" sz="1200" b="0" dirty="0"/>
                        <a:t> what ‘sustainable coastal management’ might mean.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11: </a:t>
                      </a:r>
                      <a:r>
                        <a:rPr lang="en-GB" sz="1200" b="1" dirty="0"/>
                        <a:t>Explain </a:t>
                      </a:r>
                      <a:r>
                        <a:rPr lang="en-GB" sz="1200" b="0" dirty="0"/>
                        <a:t>how sea level change could threaten the landscape in the photo.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10: </a:t>
                      </a:r>
                      <a:r>
                        <a:rPr lang="en-GB" sz="1200" b="1" dirty="0"/>
                        <a:t>Outline </a:t>
                      </a:r>
                      <a:r>
                        <a:rPr lang="en-GB" sz="1200" b="0" dirty="0"/>
                        <a:t>one way that coastal landscapes provide economic opportunities.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9: </a:t>
                      </a:r>
                      <a:r>
                        <a:rPr lang="en-GB" sz="1200" b="1" dirty="0"/>
                        <a:t>State</a:t>
                      </a:r>
                      <a:r>
                        <a:rPr lang="en-GB" sz="1200" b="0" dirty="0"/>
                        <a:t> one social use of coastal landscapes in the UK.</a:t>
                      </a:r>
                      <a:endParaRPr lang="en-GB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8: </a:t>
                      </a:r>
                      <a:r>
                        <a:rPr lang="en-GB" sz="1200" b="1" dirty="0"/>
                        <a:t>Describe</a:t>
                      </a:r>
                      <a:r>
                        <a:rPr lang="en-GB" sz="1200" b="0" dirty="0"/>
                        <a:t> one way that climate change threatens coastal landscapes.</a:t>
                      </a:r>
                      <a:endParaRPr lang="en-GB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38333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80730" y="571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Arial Rounded MT Bold" panose="020F0704030504030204" pitchFamily="34" charset="0"/>
              </a:rPr>
              <a:t>Coastal Landscapes &amp; Features</a:t>
            </a:r>
          </a:p>
        </p:txBody>
      </p:sp>
      <p:pic>
        <p:nvPicPr>
          <p:cNvPr id="4" name="Picture 3" descr="A picture containing rock, water, sky, outdoor&#10;&#10;Description automatically generated">
            <a:extLst>
              <a:ext uri="{FF2B5EF4-FFF2-40B4-BE49-F238E27FC236}">
                <a16:creationId xmlns:a16="http://schemas.microsoft.com/office/drawing/2014/main" id="{B97B781B-E761-5D01-6FBB-0312C7472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67" y="2156346"/>
            <a:ext cx="6372479" cy="36390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8CB0C1-B8F6-4B02-841C-5B2566F431A3}"/>
              </a:ext>
            </a:extLst>
          </p:cNvPr>
          <p:cNvSpPr txBox="1"/>
          <p:nvPr/>
        </p:nvSpPr>
        <p:spPr>
          <a:xfrm>
            <a:off x="2159667" y="5501898"/>
            <a:ext cx="5869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 the north coast of Sicily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81EEB9B-EC53-ED0F-1E7D-13A8CFE42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1"/>
            <a:ext cx="1965278" cy="48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4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DC0DA74-9640-8887-1FEF-F5AFA958B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1"/>
            <a:ext cx="1965278" cy="48781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658901"/>
              </p:ext>
            </p:extLst>
          </p:nvPr>
        </p:nvGraphicFramePr>
        <p:xfrm>
          <a:off x="6822" y="410817"/>
          <a:ext cx="10691815" cy="7130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8363">
                  <a:extLst>
                    <a:ext uri="{9D8B030D-6E8A-4147-A177-3AD203B41FA5}">
                      <a16:colId xmlns:a16="http://schemas.microsoft.com/office/drawing/2014/main" val="1460541703"/>
                    </a:ext>
                  </a:extLst>
                </a:gridCol>
                <a:gridCol w="2138363">
                  <a:extLst>
                    <a:ext uri="{9D8B030D-6E8A-4147-A177-3AD203B41FA5}">
                      <a16:colId xmlns:a16="http://schemas.microsoft.com/office/drawing/2014/main" val="279557719"/>
                    </a:ext>
                  </a:extLst>
                </a:gridCol>
                <a:gridCol w="2138363">
                  <a:extLst>
                    <a:ext uri="{9D8B030D-6E8A-4147-A177-3AD203B41FA5}">
                      <a16:colId xmlns:a16="http://schemas.microsoft.com/office/drawing/2014/main" val="1409024341"/>
                    </a:ext>
                  </a:extLst>
                </a:gridCol>
                <a:gridCol w="2138363">
                  <a:extLst>
                    <a:ext uri="{9D8B030D-6E8A-4147-A177-3AD203B41FA5}">
                      <a16:colId xmlns:a16="http://schemas.microsoft.com/office/drawing/2014/main" val="3154591079"/>
                    </a:ext>
                  </a:extLst>
                </a:gridCol>
                <a:gridCol w="2138363">
                  <a:extLst>
                    <a:ext uri="{9D8B030D-6E8A-4147-A177-3AD203B41FA5}">
                      <a16:colId xmlns:a16="http://schemas.microsoft.com/office/drawing/2014/main" val="2304325284"/>
                    </a:ext>
                  </a:extLst>
                </a:gridCol>
              </a:tblGrid>
              <a:tr h="1631752">
                <a:tc>
                  <a:txBody>
                    <a:bodyPr/>
                    <a:lstStyle/>
                    <a:p>
                      <a:pPr marL="268288" indent="-268288"/>
                      <a:r>
                        <a:rPr lang="en-GB" sz="1200" dirty="0"/>
                        <a:t>1: </a:t>
                      </a:r>
                      <a:r>
                        <a:rPr lang="en-GB" sz="1200" b="1" dirty="0"/>
                        <a:t>Define</a:t>
                      </a:r>
                      <a:r>
                        <a:rPr lang="en-GB" sz="1200" b="1" baseline="0" dirty="0"/>
                        <a:t> </a:t>
                      </a:r>
                      <a:r>
                        <a:rPr lang="en-GB" sz="1200" b="0" baseline="0" dirty="0"/>
                        <a:t>‘coastal landscape’.</a:t>
                      </a:r>
                    </a:p>
                    <a:p>
                      <a:pPr marL="268288" indent="-268288"/>
                      <a:endParaRPr lang="en-GB" sz="1200" b="0" baseline="0" dirty="0"/>
                    </a:p>
                    <a:p>
                      <a:pPr marL="0" indent="0"/>
                      <a:r>
                        <a:rPr lang="en-GB" sz="1200" b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e.g. The coastal landscape includes all the landscapes, features and processes along the perimeter where land and sea meet.</a:t>
                      </a:r>
                      <a:endParaRPr lang="en-GB" sz="12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2: </a:t>
                      </a:r>
                      <a:r>
                        <a:rPr lang="en-GB" sz="1200" b="1" dirty="0"/>
                        <a:t>Identify</a:t>
                      </a:r>
                      <a:r>
                        <a:rPr lang="en-GB" sz="1200" b="0" dirty="0"/>
                        <a:t> what a ‘wave cut platform’ is.</a:t>
                      </a:r>
                    </a:p>
                    <a:p>
                      <a:r>
                        <a:rPr lang="en-GB" sz="12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 wave cut platform is a flat rocky ledge that is formed at the base of a cliff by erosion processes such as abrasion, that is most visible at low tide.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3: </a:t>
                      </a:r>
                      <a:r>
                        <a:rPr lang="en-GB" sz="1200" b="1" dirty="0"/>
                        <a:t>State</a:t>
                      </a:r>
                      <a:r>
                        <a:rPr lang="en-GB" sz="1200" b="0" dirty="0"/>
                        <a:t> one type of coastal feature from the photo.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e.g. stack, stump, headland remnants of a wave cut platform, etc.</a:t>
                      </a:r>
                      <a:endParaRPr lang="en-GB" sz="1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en-GB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4: </a:t>
                      </a:r>
                      <a:r>
                        <a:rPr lang="en-GB" sz="1200" b="1" dirty="0"/>
                        <a:t>Explain</a:t>
                      </a:r>
                      <a:r>
                        <a:rPr lang="en-GB" sz="1200" b="0" dirty="0"/>
                        <a:t> how a stack is formed.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 stack is an isolated rock formed from a headland that is eroded over time by hydraulic action to form a notch, which enlarges to a cave, then an arch, and then the arch collapses to leave a stack.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5: </a:t>
                      </a:r>
                      <a:r>
                        <a:rPr lang="en-GB" sz="1200" b="1" dirty="0"/>
                        <a:t>Suggest</a:t>
                      </a:r>
                      <a:r>
                        <a:rPr lang="en-GB" sz="1200" b="0" dirty="0"/>
                        <a:t> one reason why tourism is high in coastal areas.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e.g. Coastal areas provide many recreational opportunities such as leisure facilities (e.g. for holidays by the sea for swimming) and therefore attraction amenities such as restaurants, etc.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570185"/>
                  </a:ext>
                </a:extLst>
              </a:tr>
              <a:tr h="17370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14: </a:t>
                      </a:r>
                      <a:r>
                        <a:rPr lang="en-GB" sz="1200" b="1" dirty="0"/>
                        <a:t>Describe</a:t>
                      </a:r>
                      <a:r>
                        <a:rPr lang="en-GB" sz="1200" b="0" dirty="0"/>
                        <a:t> the landscape shown in the photograph.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 the foreground you can see scattered boulders perhaps from a wave cut platform that is eroding. In the backgrounds there is a headland with visible notches, and an isolated stack and stumps exposed.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6:</a:t>
                      </a:r>
                      <a:r>
                        <a:rPr lang="en-GB" sz="1200" b="1" dirty="0"/>
                        <a:t> Identify</a:t>
                      </a:r>
                      <a:r>
                        <a:rPr lang="en-GB" sz="1200" b="0" dirty="0"/>
                        <a:t> two challenges of living in a coastal landscape.</a:t>
                      </a:r>
                    </a:p>
                    <a:p>
                      <a:r>
                        <a:rPr lang="en-GB" sz="12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e.g. threat of sea flooding, threat of cliff collapse, risk of damage to property, difficulty with getting household insurance in risk zones, pressures on facilities from tourism, congestion, etc.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233002"/>
                  </a:ext>
                </a:extLst>
              </a:tr>
              <a:tr h="191805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13: </a:t>
                      </a:r>
                      <a:r>
                        <a:rPr lang="en-GB" sz="1200" b="1" dirty="0"/>
                        <a:t>Theorise</a:t>
                      </a:r>
                      <a:r>
                        <a:rPr lang="en-GB" sz="1200" b="0" dirty="0"/>
                        <a:t> how humans can threaten coastal landscapes.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One way humans are a threat includes pollution of coastal waters, particularly from increased boat traffic for tours and sightseeing that releases diesel and oil into the sea.</a:t>
                      </a:r>
                      <a:endParaRPr lang="en-GB" sz="1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7: </a:t>
                      </a:r>
                      <a:r>
                        <a:rPr lang="en-GB" sz="1200" b="1" dirty="0"/>
                        <a:t>Define </a:t>
                      </a:r>
                      <a:r>
                        <a:rPr lang="en-GB" sz="1200" b="0" dirty="0"/>
                        <a:t>what is meant by ‘abrasion’.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Abrasion is a form of erosion whereby floating small particles in sea water act like sandpaper to gradually smooth beach sediment or cliffs over time.</a:t>
                      </a:r>
                      <a:endParaRPr lang="en-GB" sz="1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086640"/>
                  </a:ext>
                </a:extLst>
              </a:tr>
              <a:tr h="1737074">
                <a:tc>
                  <a:txBody>
                    <a:bodyPr/>
                    <a:lstStyle/>
                    <a:p>
                      <a:r>
                        <a:rPr lang="en-GB" sz="1200" dirty="0"/>
                        <a:t>12: </a:t>
                      </a:r>
                      <a:r>
                        <a:rPr lang="en-GB" sz="1200" b="1" dirty="0"/>
                        <a:t>Suggest</a:t>
                      </a:r>
                      <a:r>
                        <a:rPr lang="en-GB" sz="1200" b="0" dirty="0"/>
                        <a:t> what ‘sustainable coastal management’ might mean.</a:t>
                      </a:r>
                    </a:p>
                    <a:p>
                      <a:r>
                        <a:rPr lang="en-GB" sz="12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Sustainable coastal management seeks to balance the needs of the present without risking the future, and balancing social, economic and environmental needs.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11: </a:t>
                      </a:r>
                      <a:r>
                        <a:rPr lang="en-GB" sz="1200" b="1" dirty="0"/>
                        <a:t>Explain </a:t>
                      </a:r>
                      <a:r>
                        <a:rPr lang="en-GB" sz="1200" b="0" dirty="0"/>
                        <a:t>how sea level change could threaten the landscape in the photo.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e.g. As sea levels rise, tides will become higher, which will increase the rate of erosion higher up cliffs and headlands therefore accelerating erosion above.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10: </a:t>
                      </a:r>
                      <a:r>
                        <a:rPr lang="en-GB" sz="1200" b="1" dirty="0"/>
                        <a:t>Outline </a:t>
                      </a:r>
                      <a:r>
                        <a:rPr lang="en-GB" sz="1200" b="0" dirty="0"/>
                        <a:t>one way that coastal landscapes provide economic opportunities.</a:t>
                      </a:r>
                    </a:p>
                    <a:p>
                      <a:r>
                        <a:rPr lang="en-GB" sz="12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e.g. One economic opportunity is through tourism, particularly boat tours or hiring kayaks which provides revenue for businesses.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9: </a:t>
                      </a:r>
                      <a:r>
                        <a:rPr lang="en-GB" sz="1200" b="1" dirty="0"/>
                        <a:t>State</a:t>
                      </a:r>
                      <a:r>
                        <a:rPr lang="en-GB" sz="1200" b="0" dirty="0"/>
                        <a:t> one social use of coastal landscapes in the UK.</a:t>
                      </a:r>
                    </a:p>
                    <a:p>
                      <a:r>
                        <a:rPr lang="en-GB" sz="12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e.g. for recreation and leisure such as dog walking, picnics, swimming, barbecues, amusement parks, golf courses, housing, etc.</a:t>
                      </a:r>
                      <a:endParaRPr lang="en-GB" sz="1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8: </a:t>
                      </a:r>
                      <a:r>
                        <a:rPr lang="en-GB" sz="1200" b="1" dirty="0"/>
                        <a:t>Describe</a:t>
                      </a:r>
                      <a:r>
                        <a:rPr lang="en-GB" sz="1200" b="0" dirty="0"/>
                        <a:t> one way that climate change threatens coastal landscapes.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e.g. Increase ocean temperatures can cause damage to coastal habitats, such as destruction of coral reefs, mangroves, salt marshes, etc.</a:t>
                      </a:r>
                      <a:endParaRPr lang="en-GB" sz="1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38333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80730" y="571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Arial Rounded MT Bold" panose="020F0704030504030204" pitchFamily="34" charset="0"/>
              </a:rPr>
              <a:t>Coastal Landscapes &amp; Features</a:t>
            </a:r>
          </a:p>
        </p:txBody>
      </p:sp>
      <p:pic>
        <p:nvPicPr>
          <p:cNvPr id="4" name="Picture 3" descr="A picture containing rock, water, sky, outdoor&#10;&#10;Description automatically generated">
            <a:extLst>
              <a:ext uri="{FF2B5EF4-FFF2-40B4-BE49-F238E27FC236}">
                <a16:creationId xmlns:a16="http://schemas.microsoft.com/office/drawing/2014/main" id="{B97B781B-E761-5D01-6FBB-0312C747282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67" y="2156346"/>
            <a:ext cx="6372479" cy="36390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8CB0C1-B8F6-4B02-841C-5B2566F431A3}"/>
              </a:ext>
            </a:extLst>
          </p:cNvPr>
          <p:cNvSpPr txBox="1"/>
          <p:nvPr/>
        </p:nvSpPr>
        <p:spPr>
          <a:xfrm>
            <a:off x="3889612" y="4981433"/>
            <a:ext cx="3420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Click here for a fantastic coastal morphology video revision resource courtesy of Time for Geography, supported by Discover the World Education.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7DC08-8B8E-6264-C489-4DC6E2063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948" y="4610461"/>
            <a:ext cx="1103790" cy="111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14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22071</TotalTime>
  <Words>778</Words>
  <Application>Microsoft Office PowerPoint</Application>
  <PresentationFormat>Custom</PresentationFormat>
  <Paragraphs>47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</vt:vector>
  </TitlesOfParts>
  <Company>Notre Dame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Conway</dc:creator>
  <cp:lastModifiedBy>Jo Coles</cp:lastModifiedBy>
  <cp:revision>319</cp:revision>
  <dcterms:created xsi:type="dcterms:W3CDTF">2018-11-27T01:54:18Z</dcterms:created>
  <dcterms:modified xsi:type="dcterms:W3CDTF">2022-09-06T22:53:32Z</dcterms:modified>
</cp:coreProperties>
</file>