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56BB1-93C4-4C99-8187-000E70B3CDE0}" v="3" dt="2022-09-06T22:52:16.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21" autoAdjust="0"/>
    <p:restoredTop sz="94660"/>
  </p:normalViewPr>
  <p:slideViewPr>
    <p:cSldViewPr snapToGrid="0">
      <p:cViewPr>
        <p:scale>
          <a:sx n="69" d="100"/>
          <a:sy n="69" d="100"/>
        </p:scale>
        <p:origin x="134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oles" userId="7d4cf3a69c1d2468" providerId="LiveId" clId="{42156BB1-93C4-4C99-8187-000E70B3CDE0}"/>
    <pc:docChg chg="custSel addSld delSld modSld">
      <pc:chgData name="Jo Coles" userId="7d4cf3a69c1d2468" providerId="LiveId" clId="{42156BB1-93C4-4C99-8187-000E70B3CDE0}" dt="2022-09-06T23:15:14.269" v="3938" actId="2"/>
      <pc:docMkLst>
        <pc:docMk/>
      </pc:docMkLst>
      <pc:sldChg chg="addSp delSp modSp mod">
        <pc:chgData name="Jo Coles" userId="7d4cf3a69c1d2468" providerId="LiveId" clId="{42156BB1-93C4-4C99-8187-000E70B3CDE0}" dt="2022-09-06T23:15:14.269" v="3938" actId="2"/>
        <pc:sldMkLst>
          <pc:docMk/>
          <pc:sldMk cId="3778340720" sldId="258"/>
        </pc:sldMkLst>
        <pc:spChg chg="mod">
          <ac:chgData name="Jo Coles" userId="7d4cf3a69c1d2468" providerId="LiveId" clId="{42156BB1-93C4-4C99-8187-000E70B3CDE0}" dt="2022-09-06T23:15:14.269" v="3938" actId="2"/>
          <ac:spMkLst>
            <pc:docMk/>
            <pc:sldMk cId="3778340720" sldId="258"/>
            <ac:spMk id="2" creationId="{748CB0C1-B8F6-4B02-841C-5B2566F431A3}"/>
          </ac:spMkLst>
        </pc:spChg>
        <pc:spChg chg="mod">
          <ac:chgData name="Jo Coles" userId="7d4cf3a69c1d2468" providerId="LiveId" clId="{42156BB1-93C4-4C99-8187-000E70B3CDE0}" dt="2022-09-06T22:35:42.568" v="8" actId="20577"/>
          <ac:spMkLst>
            <pc:docMk/>
            <pc:sldMk cId="3778340720" sldId="258"/>
            <ac:spMk id="8" creationId="{00000000-0000-0000-0000-000000000000}"/>
          </ac:spMkLst>
        </pc:spChg>
        <pc:graphicFrameChg chg="modGraphic">
          <ac:chgData name="Jo Coles" userId="7d4cf3a69c1d2468" providerId="LiveId" clId="{42156BB1-93C4-4C99-8187-000E70B3CDE0}" dt="2022-09-06T22:50:57.079" v="969" actId="6549"/>
          <ac:graphicFrameMkLst>
            <pc:docMk/>
            <pc:sldMk cId="3778340720" sldId="258"/>
            <ac:graphicFrameMk id="7" creationId="{00000000-0000-0000-0000-000000000000}"/>
          </ac:graphicFrameMkLst>
        </pc:graphicFrameChg>
        <pc:picChg chg="del">
          <ac:chgData name="Jo Coles" userId="7d4cf3a69c1d2468" providerId="LiveId" clId="{42156BB1-93C4-4C99-8187-000E70B3CDE0}" dt="2022-09-06T22:37:42.148" v="10" actId="478"/>
          <ac:picMkLst>
            <pc:docMk/>
            <pc:sldMk cId="3778340720" sldId="258"/>
            <ac:picMk id="4" creationId="{B97B781B-E761-5D01-6FBB-0312C747282F}"/>
          </ac:picMkLst>
        </pc:picChg>
        <pc:picChg chg="add mod ord modCrop">
          <ac:chgData name="Jo Coles" userId="7d4cf3a69c1d2468" providerId="LiveId" clId="{42156BB1-93C4-4C99-8187-000E70B3CDE0}" dt="2022-09-06T22:42:33.665" v="21" actId="171"/>
          <ac:picMkLst>
            <pc:docMk/>
            <pc:sldMk cId="3778340720" sldId="258"/>
            <ac:picMk id="5" creationId="{BC6D4F03-4C6E-240A-404A-B5254B427612}"/>
          </ac:picMkLst>
        </pc:picChg>
        <pc:picChg chg="add mod">
          <ac:chgData name="Jo Coles" userId="7d4cf3a69c1d2468" providerId="LiveId" clId="{42156BB1-93C4-4C99-8187-000E70B3CDE0}" dt="2022-09-06T22:52:29.860" v="976" actId="1036"/>
          <ac:picMkLst>
            <pc:docMk/>
            <pc:sldMk cId="3778340720" sldId="258"/>
            <ac:picMk id="9" creationId="{EF15D738-FF3D-7B67-9BCC-4327D86C249C}"/>
          </ac:picMkLst>
        </pc:picChg>
      </pc:sldChg>
      <pc:sldChg chg="del">
        <pc:chgData name="Jo Coles" userId="7d4cf3a69c1d2468" providerId="LiveId" clId="{42156BB1-93C4-4C99-8187-000E70B3CDE0}" dt="2022-09-06T22:35:48.369" v="9" actId="47"/>
        <pc:sldMkLst>
          <pc:docMk/>
          <pc:sldMk cId="1708914731" sldId="259"/>
        </pc:sldMkLst>
      </pc:sldChg>
      <pc:sldChg chg="addSp modSp add mod">
        <pc:chgData name="Jo Coles" userId="7d4cf3a69c1d2468" providerId="LiveId" clId="{42156BB1-93C4-4C99-8187-000E70B3CDE0}" dt="2022-09-06T23:14:48.685" v="3937" actId="20577"/>
        <pc:sldMkLst>
          <pc:docMk/>
          <pc:sldMk cId="1758862913" sldId="259"/>
        </pc:sldMkLst>
        <pc:spChg chg="mod">
          <ac:chgData name="Jo Coles" userId="7d4cf3a69c1d2468" providerId="LiveId" clId="{42156BB1-93C4-4C99-8187-000E70B3CDE0}" dt="2022-09-06T22:56:02.713" v="1161" actId="1076"/>
          <ac:spMkLst>
            <pc:docMk/>
            <pc:sldMk cId="1758862913" sldId="259"/>
            <ac:spMk id="2" creationId="{748CB0C1-B8F6-4B02-841C-5B2566F431A3}"/>
          </ac:spMkLst>
        </pc:spChg>
        <pc:graphicFrameChg chg="modGraphic">
          <ac:chgData name="Jo Coles" userId="7d4cf3a69c1d2468" providerId="LiveId" clId="{42156BB1-93C4-4C99-8187-000E70B3CDE0}" dt="2022-09-06T23:14:48.685" v="3937" actId="20577"/>
          <ac:graphicFrameMkLst>
            <pc:docMk/>
            <pc:sldMk cId="1758862913" sldId="259"/>
            <ac:graphicFrameMk id="7" creationId="{00000000-0000-0000-0000-000000000000}"/>
          </ac:graphicFrameMkLst>
        </pc:graphicFrameChg>
        <pc:picChg chg="add mod">
          <ac:chgData name="Jo Coles" userId="7d4cf3a69c1d2468" providerId="LiveId" clId="{42156BB1-93C4-4C99-8187-000E70B3CDE0}" dt="2022-09-06T22:55:01.941" v="990" actId="1035"/>
          <ac:picMkLst>
            <pc:docMk/>
            <pc:sldMk cId="1758862913" sldId="259"/>
            <ac:picMk id="4" creationId="{F80062D2-163F-D48C-058C-87B72E327B35}"/>
          </ac:picMkLst>
        </pc:picChg>
        <pc:picChg chg="mod">
          <ac:chgData name="Jo Coles" userId="7d4cf3a69c1d2468" providerId="LiveId" clId="{42156BB1-93C4-4C99-8187-000E70B3CDE0}" dt="2022-09-06T22:54:04.552" v="978" actId="29295"/>
          <ac:picMkLst>
            <pc:docMk/>
            <pc:sldMk cId="1758862913" sldId="259"/>
            <ac:picMk id="5" creationId="{BC6D4F03-4C6E-240A-404A-B5254B4276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5378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92448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333932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84701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94893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405821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9819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93938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78778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89411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32422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6A9820A-689A-433F-94FA-128AE92A9519}" type="datetimeFigureOut">
              <a:rPr lang="en-GB" smtClean="0"/>
              <a:t>06/09/2022</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EBABD70-47DA-4994-9664-21F6F97B02BD}" type="slidenum">
              <a:rPr lang="en-GB" smtClean="0"/>
              <a:t>‹#›</a:t>
            </a:fld>
            <a:endParaRPr lang="en-GB" dirty="0"/>
          </a:p>
        </p:txBody>
      </p:sp>
    </p:spTree>
    <p:extLst>
      <p:ext uri="{BB962C8B-B14F-4D97-AF65-F5344CB8AC3E}">
        <p14:creationId xmlns:p14="http://schemas.microsoft.com/office/powerpoint/2010/main" val="1624285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7054782"/>
              </p:ext>
            </p:extLst>
          </p:nvPr>
        </p:nvGraphicFramePr>
        <p:xfrm>
          <a:off x="-1" y="535725"/>
          <a:ext cx="10691815" cy="7023950"/>
        </p:xfrm>
        <a:graphic>
          <a:graphicData uri="http://schemas.openxmlformats.org/drawingml/2006/table">
            <a:tbl>
              <a:tblPr firstRow="1" bandRow="1">
                <a:tableStyleId>{5940675A-B579-460E-94D1-54222C63F5DA}</a:tableStyleId>
              </a:tblPr>
              <a:tblGrid>
                <a:gridCol w="2138363">
                  <a:extLst>
                    <a:ext uri="{9D8B030D-6E8A-4147-A177-3AD203B41FA5}">
                      <a16:colId xmlns:a16="http://schemas.microsoft.com/office/drawing/2014/main" val="1460541703"/>
                    </a:ext>
                  </a:extLst>
                </a:gridCol>
                <a:gridCol w="2138363">
                  <a:extLst>
                    <a:ext uri="{9D8B030D-6E8A-4147-A177-3AD203B41FA5}">
                      <a16:colId xmlns:a16="http://schemas.microsoft.com/office/drawing/2014/main" val="279557719"/>
                    </a:ext>
                  </a:extLst>
                </a:gridCol>
                <a:gridCol w="2138363">
                  <a:extLst>
                    <a:ext uri="{9D8B030D-6E8A-4147-A177-3AD203B41FA5}">
                      <a16:colId xmlns:a16="http://schemas.microsoft.com/office/drawing/2014/main" val="1409024341"/>
                    </a:ext>
                  </a:extLst>
                </a:gridCol>
                <a:gridCol w="2138363">
                  <a:extLst>
                    <a:ext uri="{9D8B030D-6E8A-4147-A177-3AD203B41FA5}">
                      <a16:colId xmlns:a16="http://schemas.microsoft.com/office/drawing/2014/main" val="3154591079"/>
                    </a:ext>
                  </a:extLst>
                </a:gridCol>
                <a:gridCol w="2138363">
                  <a:extLst>
                    <a:ext uri="{9D8B030D-6E8A-4147-A177-3AD203B41FA5}">
                      <a16:colId xmlns:a16="http://schemas.microsoft.com/office/drawing/2014/main" val="2304325284"/>
                    </a:ext>
                  </a:extLst>
                </a:gridCol>
              </a:tblGrid>
              <a:tr h="1631752">
                <a:tc>
                  <a:txBody>
                    <a:bodyPr/>
                    <a:lstStyle/>
                    <a:p>
                      <a:pPr marL="268288" indent="-268288"/>
                      <a:r>
                        <a:rPr lang="en-GB" sz="1200" dirty="0"/>
                        <a:t>1: </a:t>
                      </a:r>
                      <a:r>
                        <a:rPr lang="en-GB" sz="1200" b="1" dirty="0"/>
                        <a:t>Define</a:t>
                      </a:r>
                      <a:r>
                        <a:rPr lang="en-GB" sz="1200" b="1" baseline="0" dirty="0"/>
                        <a:t> </a:t>
                      </a:r>
                      <a:r>
                        <a:rPr lang="en-GB" sz="1200" b="0" baseline="0" dirty="0"/>
                        <a:t>‘coastal erosion’.</a:t>
                      </a:r>
                      <a:endParaRPr lang="en-GB" sz="1200" b="0" dirty="0"/>
                    </a:p>
                  </a:txBody>
                  <a:tcPr>
                    <a:solidFill>
                      <a:schemeClr val="bg1"/>
                    </a:solidFill>
                  </a:tcPr>
                </a:tc>
                <a:tc>
                  <a:txBody>
                    <a:bodyPr/>
                    <a:lstStyle/>
                    <a:p>
                      <a:r>
                        <a:rPr lang="en-GB" sz="1200" dirty="0"/>
                        <a:t>2: </a:t>
                      </a:r>
                      <a:r>
                        <a:rPr lang="en-GB" sz="1200" b="1" dirty="0"/>
                        <a:t>Identify</a:t>
                      </a:r>
                      <a:r>
                        <a:rPr lang="en-GB" sz="1200" b="0" dirty="0"/>
                        <a:t> one form of coastal erosion.</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a:t>
                      </a:r>
                      <a:r>
                        <a:rPr lang="en-GB" sz="1200" b="1" dirty="0"/>
                        <a:t>State</a:t>
                      </a:r>
                      <a:r>
                        <a:rPr lang="en-GB" sz="1200" b="0" dirty="0"/>
                        <a:t> one type of coastal deposition process.</a:t>
                      </a:r>
                      <a:endParaRPr lang="en-GB" sz="1200"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a:t>
                      </a:r>
                      <a:r>
                        <a:rPr lang="en-GB" sz="1200" b="1" dirty="0"/>
                        <a:t>Explain</a:t>
                      </a:r>
                      <a:r>
                        <a:rPr lang="en-GB" sz="1200" b="0" dirty="0"/>
                        <a:t> how a headland is formed.</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5: </a:t>
                      </a:r>
                      <a:r>
                        <a:rPr lang="en-GB" sz="1200" b="1" dirty="0"/>
                        <a:t>Suggest</a:t>
                      </a:r>
                      <a:r>
                        <a:rPr lang="en-GB" sz="1200" b="0" dirty="0"/>
                        <a:t> what is meant by the term ‘destructive’ waves’.</a:t>
                      </a:r>
                    </a:p>
                  </a:txBody>
                  <a:tcPr>
                    <a:solidFill>
                      <a:schemeClr val="bg1"/>
                    </a:solidFill>
                  </a:tcPr>
                </a:tc>
                <a:extLst>
                  <a:ext uri="{0D108BD9-81ED-4DB2-BD59-A6C34878D82A}">
                    <a16:rowId xmlns:a16="http://schemas.microsoft.com/office/drawing/2014/main" val="3861570185"/>
                  </a:ext>
                </a:extLst>
              </a:tr>
              <a:tr h="1737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14: </a:t>
                      </a:r>
                      <a:r>
                        <a:rPr lang="en-GB" sz="1200" b="1" dirty="0"/>
                        <a:t>Describe</a:t>
                      </a:r>
                      <a:r>
                        <a:rPr lang="en-GB" sz="1200" b="0" dirty="0"/>
                        <a:t> what erosional landforms are in the image.</a:t>
                      </a: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dirty="0"/>
                        <a:t>6:</a:t>
                      </a:r>
                      <a:r>
                        <a:rPr lang="en-GB" sz="1200" b="1" dirty="0"/>
                        <a:t> Identify</a:t>
                      </a:r>
                      <a:r>
                        <a:rPr lang="en-GB" sz="1200" b="0" dirty="0"/>
                        <a:t> two forms of coastal transportation.</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258233002"/>
                  </a:ext>
                </a:extLst>
              </a:tr>
              <a:tr h="1918050">
                <a:tc>
                  <a:txBody>
                    <a:bodyPr/>
                    <a:lstStyle/>
                    <a:p>
                      <a:pPr marL="0" indent="0" algn="l">
                        <a:buFont typeface="Arial" panose="020B0604020202020204" pitchFamily="34" charset="0"/>
                        <a:buNone/>
                      </a:pPr>
                      <a:r>
                        <a:rPr lang="en-GB" sz="1200" dirty="0"/>
                        <a:t>13: </a:t>
                      </a:r>
                      <a:r>
                        <a:rPr lang="en-GB" sz="1200" b="1" dirty="0"/>
                        <a:t>Theorise</a:t>
                      </a:r>
                      <a:r>
                        <a:rPr lang="en-GB" sz="1200" b="0" dirty="0"/>
                        <a:t> how geology can influence erosion speeds.</a:t>
                      </a:r>
                      <a:endParaRPr lang="en-GB" sz="1200" dirty="0"/>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 </a:t>
                      </a:r>
                      <a:r>
                        <a:rPr lang="en-GB" sz="1200" b="1" dirty="0"/>
                        <a:t>Define </a:t>
                      </a:r>
                      <a:r>
                        <a:rPr lang="en-GB" sz="1200" b="0" dirty="0"/>
                        <a:t>what is meant by ‘hydraulic action’.</a:t>
                      </a:r>
                      <a:endParaRPr lang="en-GB" sz="120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79086640"/>
                  </a:ext>
                </a:extLst>
              </a:tr>
              <a:tr h="1737074">
                <a:tc>
                  <a:txBody>
                    <a:bodyPr/>
                    <a:lstStyle/>
                    <a:p>
                      <a:r>
                        <a:rPr lang="en-GB" sz="1200" dirty="0"/>
                        <a:t>12: </a:t>
                      </a:r>
                      <a:r>
                        <a:rPr lang="en-GB" sz="1200" b="1" dirty="0"/>
                        <a:t>Suggest</a:t>
                      </a:r>
                      <a:r>
                        <a:rPr lang="en-GB" sz="1200" b="0" dirty="0"/>
                        <a:t> what is meant by ‘soft engineering’.</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11: </a:t>
                      </a:r>
                      <a:r>
                        <a:rPr lang="en-GB" sz="1200" b="1" dirty="0"/>
                        <a:t>Explain </a:t>
                      </a:r>
                      <a:r>
                        <a:rPr lang="en-GB" sz="1200" b="0" dirty="0"/>
                        <a:t>how a coastal spit is formed.</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10: </a:t>
                      </a:r>
                      <a:r>
                        <a:rPr lang="en-GB" sz="1200" b="1" dirty="0"/>
                        <a:t>Outline </a:t>
                      </a:r>
                      <a:r>
                        <a:rPr lang="en-GB" sz="1200" b="0" dirty="0"/>
                        <a:t>how beach replenishment works.</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9: </a:t>
                      </a:r>
                      <a:r>
                        <a:rPr lang="en-GB" sz="1200" b="1" dirty="0"/>
                        <a:t>State</a:t>
                      </a:r>
                      <a:r>
                        <a:rPr lang="en-GB" sz="1200" b="0" dirty="0"/>
                        <a:t> one method of hard engineering used at the coast.</a:t>
                      </a:r>
                      <a:endParaRPr lang="en-GB" sz="12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8: </a:t>
                      </a:r>
                      <a:r>
                        <a:rPr lang="en-GB" sz="1200" b="1" dirty="0"/>
                        <a:t>Describe</a:t>
                      </a:r>
                      <a:r>
                        <a:rPr lang="en-GB" sz="1200" b="0" dirty="0"/>
                        <a:t> how longshore drift influences landforms.</a:t>
                      </a:r>
                      <a:endParaRPr lang="en-GB" sz="1200" dirty="0"/>
                    </a:p>
                  </a:txBody>
                  <a:tcPr>
                    <a:solidFill>
                      <a:schemeClr val="bg1"/>
                    </a:solidFill>
                  </a:tcPr>
                </a:tc>
                <a:extLst>
                  <a:ext uri="{0D108BD9-81ED-4DB2-BD59-A6C34878D82A}">
                    <a16:rowId xmlns:a16="http://schemas.microsoft.com/office/drawing/2014/main" val="2433383330"/>
                  </a:ext>
                </a:extLst>
              </a:tr>
            </a:tbl>
          </a:graphicData>
        </a:graphic>
      </p:graphicFrame>
      <p:sp>
        <p:nvSpPr>
          <p:cNvPr id="8" name="Rectangle 7"/>
          <p:cNvSpPr/>
          <p:nvPr/>
        </p:nvSpPr>
        <p:spPr>
          <a:xfrm>
            <a:off x="780730" y="57150"/>
            <a:ext cx="9144000" cy="369332"/>
          </a:xfrm>
          <a:prstGeom prst="rect">
            <a:avLst/>
          </a:prstGeom>
        </p:spPr>
        <p:txBody>
          <a:bodyPr wrap="square">
            <a:spAutoFit/>
          </a:bodyPr>
          <a:lstStyle/>
          <a:p>
            <a:pPr algn="ctr"/>
            <a:r>
              <a:rPr lang="en-GB" b="1" dirty="0">
                <a:latin typeface="Arial Rounded MT Bold" panose="020F0704030504030204" pitchFamily="34" charset="0"/>
              </a:rPr>
              <a:t>Coastal Processes</a:t>
            </a:r>
          </a:p>
        </p:txBody>
      </p:sp>
      <p:pic>
        <p:nvPicPr>
          <p:cNvPr id="5" name="Picture 4" descr="A picture containing water, rock, surrounded, ocean floor&#10;&#10;Description automatically generated">
            <a:extLst>
              <a:ext uri="{FF2B5EF4-FFF2-40B4-BE49-F238E27FC236}">
                <a16:creationId xmlns:a16="http://schemas.microsoft.com/office/drawing/2014/main" id="{BC6D4F03-4C6E-240A-404A-B5254B427612}"/>
              </a:ext>
            </a:extLst>
          </p:cNvPr>
          <p:cNvPicPr>
            <a:picLocks noChangeAspect="1"/>
          </p:cNvPicPr>
          <p:nvPr/>
        </p:nvPicPr>
        <p:blipFill rotWithShape="1">
          <a:blip r:embed="rId2">
            <a:extLst>
              <a:ext uri="{28A0092B-C50C-407E-A947-70E740481C1C}">
                <a14:useLocalDpi xmlns:a14="http://schemas.microsoft.com/office/drawing/2010/main" val="0"/>
              </a:ext>
            </a:extLst>
          </a:blip>
          <a:srcRect t="6958"/>
          <a:stretch/>
        </p:blipFill>
        <p:spPr>
          <a:xfrm>
            <a:off x="2159667" y="2156346"/>
            <a:ext cx="6372479" cy="3649847"/>
          </a:xfrm>
          <a:prstGeom prst="rect">
            <a:avLst/>
          </a:prstGeom>
        </p:spPr>
      </p:pic>
      <p:sp>
        <p:nvSpPr>
          <p:cNvPr id="2" name="TextBox 1">
            <a:extLst>
              <a:ext uri="{FF2B5EF4-FFF2-40B4-BE49-F238E27FC236}">
                <a16:creationId xmlns:a16="http://schemas.microsoft.com/office/drawing/2014/main" id="{748CB0C1-B8F6-4B02-841C-5B2566F431A3}"/>
              </a:ext>
            </a:extLst>
          </p:cNvPr>
          <p:cNvSpPr txBox="1"/>
          <p:nvPr/>
        </p:nvSpPr>
        <p:spPr>
          <a:xfrm>
            <a:off x="2159667" y="5501898"/>
            <a:ext cx="5869908" cy="276999"/>
          </a:xfrm>
          <a:prstGeom prst="rect">
            <a:avLst/>
          </a:prstGeom>
          <a:noFill/>
        </p:spPr>
        <p:txBody>
          <a:bodyPr wrap="square" rtlCol="0">
            <a:spAutoFit/>
          </a:bodyPr>
          <a:lstStyle/>
          <a:p>
            <a:r>
              <a:rPr lang="en-GB" sz="1200" b="0" i="0" dirty="0">
                <a:solidFill>
                  <a:schemeClr val="bg1"/>
                </a:solidFill>
                <a:effectLst/>
                <a:latin typeface="arial" panose="020B0604020202020204" pitchFamily="34" charset="0"/>
              </a:rPr>
              <a:t>Látrabjarg, West Fjords, Iceland</a:t>
            </a:r>
            <a:endParaRPr lang="en-GB" sz="1200" i="1" dirty="0">
              <a:solidFill>
                <a:schemeClr val="bg1"/>
              </a:solidFill>
              <a:latin typeface="Arial" panose="020B0604020202020204" pitchFamily="34" charset="0"/>
              <a:cs typeface="Arial" panose="020B0604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EF15D738-FF3D-7B67-9BCC-4327D86C2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1"/>
            <a:ext cx="1965278" cy="487810"/>
          </a:xfrm>
          <a:prstGeom prst="rect">
            <a:avLst/>
          </a:prstGeom>
        </p:spPr>
      </p:pic>
    </p:spTree>
    <p:extLst>
      <p:ext uri="{BB962C8B-B14F-4D97-AF65-F5344CB8AC3E}">
        <p14:creationId xmlns:p14="http://schemas.microsoft.com/office/powerpoint/2010/main" val="377834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73112181"/>
              </p:ext>
            </p:extLst>
          </p:nvPr>
        </p:nvGraphicFramePr>
        <p:xfrm>
          <a:off x="-1" y="535725"/>
          <a:ext cx="10691815" cy="7026426"/>
        </p:xfrm>
        <a:graphic>
          <a:graphicData uri="http://schemas.openxmlformats.org/drawingml/2006/table">
            <a:tbl>
              <a:tblPr firstRow="1" bandRow="1">
                <a:tableStyleId>{5940675A-B579-460E-94D1-54222C63F5DA}</a:tableStyleId>
              </a:tblPr>
              <a:tblGrid>
                <a:gridCol w="2138363">
                  <a:extLst>
                    <a:ext uri="{9D8B030D-6E8A-4147-A177-3AD203B41FA5}">
                      <a16:colId xmlns:a16="http://schemas.microsoft.com/office/drawing/2014/main" val="1460541703"/>
                    </a:ext>
                  </a:extLst>
                </a:gridCol>
                <a:gridCol w="2138363">
                  <a:extLst>
                    <a:ext uri="{9D8B030D-6E8A-4147-A177-3AD203B41FA5}">
                      <a16:colId xmlns:a16="http://schemas.microsoft.com/office/drawing/2014/main" val="279557719"/>
                    </a:ext>
                  </a:extLst>
                </a:gridCol>
                <a:gridCol w="2138363">
                  <a:extLst>
                    <a:ext uri="{9D8B030D-6E8A-4147-A177-3AD203B41FA5}">
                      <a16:colId xmlns:a16="http://schemas.microsoft.com/office/drawing/2014/main" val="1409024341"/>
                    </a:ext>
                  </a:extLst>
                </a:gridCol>
                <a:gridCol w="2138363">
                  <a:extLst>
                    <a:ext uri="{9D8B030D-6E8A-4147-A177-3AD203B41FA5}">
                      <a16:colId xmlns:a16="http://schemas.microsoft.com/office/drawing/2014/main" val="3154591079"/>
                    </a:ext>
                  </a:extLst>
                </a:gridCol>
                <a:gridCol w="2138363">
                  <a:extLst>
                    <a:ext uri="{9D8B030D-6E8A-4147-A177-3AD203B41FA5}">
                      <a16:colId xmlns:a16="http://schemas.microsoft.com/office/drawing/2014/main" val="2304325284"/>
                    </a:ext>
                  </a:extLst>
                </a:gridCol>
              </a:tblGrid>
              <a:tr h="1631752">
                <a:tc>
                  <a:txBody>
                    <a:bodyPr/>
                    <a:lstStyle/>
                    <a:p>
                      <a:pPr marL="268288" indent="-268288"/>
                      <a:r>
                        <a:rPr lang="en-GB" sz="1200" dirty="0"/>
                        <a:t>1: </a:t>
                      </a:r>
                      <a:r>
                        <a:rPr lang="en-GB" sz="1200" b="1" dirty="0"/>
                        <a:t>Define</a:t>
                      </a:r>
                      <a:r>
                        <a:rPr lang="en-GB" sz="1200" b="1" baseline="0" dirty="0"/>
                        <a:t> </a:t>
                      </a:r>
                      <a:r>
                        <a:rPr lang="en-GB" sz="1200" b="0" baseline="0" dirty="0"/>
                        <a:t>‘coastal erosion’.</a:t>
                      </a:r>
                    </a:p>
                    <a:p>
                      <a:pPr marL="0" indent="0"/>
                      <a:r>
                        <a:rPr lang="en-GB" sz="1200" b="0" baseline="0" dirty="0">
                          <a:solidFill>
                            <a:srgbClr val="0070C0"/>
                          </a:solidFill>
                        </a:rPr>
                        <a:t>The breaking down or wearing away of sediment materials, landforms and features at the coast.</a:t>
                      </a:r>
                      <a:endParaRPr lang="en-GB" sz="1200" b="0" dirty="0">
                        <a:solidFill>
                          <a:srgbClr val="0070C0"/>
                        </a:solidFill>
                      </a:endParaRPr>
                    </a:p>
                  </a:txBody>
                  <a:tcPr>
                    <a:solidFill>
                      <a:schemeClr val="bg1"/>
                    </a:solidFill>
                  </a:tcPr>
                </a:tc>
                <a:tc>
                  <a:txBody>
                    <a:bodyPr/>
                    <a:lstStyle/>
                    <a:p>
                      <a:r>
                        <a:rPr lang="en-GB" sz="1200" dirty="0"/>
                        <a:t>2: </a:t>
                      </a:r>
                      <a:r>
                        <a:rPr lang="en-GB" sz="1200" b="1" dirty="0"/>
                        <a:t>Identify</a:t>
                      </a:r>
                      <a:r>
                        <a:rPr lang="en-GB" sz="1200" b="0" dirty="0"/>
                        <a:t> one form of coastal erosion.</a:t>
                      </a:r>
                    </a:p>
                    <a:p>
                      <a:r>
                        <a:rPr lang="en-GB" sz="1200" b="0" dirty="0">
                          <a:solidFill>
                            <a:srgbClr val="0070C0"/>
                          </a:solidFill>
                        </a:rPr>
                        <a:t>e.g. hydraulic action, attrition, abrasion, corrosion </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a:t>
                      </a:r>
                      <a:r>
                        <a:rPr lang="en-GB" sz="1200" b="1" dirty="0"/>
                        <a:t>Describe </a:t>
                      </a:r>
                      <a:r>
                        <a:rPr lang="en-GB" sz="1200" b="0" dirty="0"/>
                        <a:t>what causes coastal deposition.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When wave swash is stronger than backwash, then sediment is deposited on the beach as the wave carries material up and then deposits as it loses energy during its return.</a:t>
                      </a:r>
                      <a:endParaRPr lang="en-GB" sz="1200" dirty="0">
                        <a:solidFill>
                          <a:srgbClr val="0070C0"/>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a:t>
                      </a:r>
                      <a:r>
                        <a:rPr lang="en-GB" sz="1200" b="1" dirty="0"/>
                        <a:t>Explain</a:t>
                      </a:r>
                      <a:r>
                        <a:rPr lang="en-GB" sz="1200" b="0" dirty="0"/>
                        <a:t> how a headland is formed.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A headland is a section of harder rock that is more resistant to erosion that is left exposed jutting out to sea as nearby softer rocks erode more rapidly.</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5: </a:t>
                      </a:r>
                      <a:r>
                        <a:rPr lang="en-GB" sz="1200" b="1" dirty="0"/>
                        <a:t>Suggest</a:t>
                      </a:r>
                      <a:r>
                        <a:rPr lang="en-GB" sz="1200" b="0" dirty="0"/>
                        <a:t> what is meant by the term ‘destructive’ waves’.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Destructive waves have a stronger backwash than swash, meaning there is more energy to remove material from the beach during the wave return rather than deposition.</a:t>
                      </a:r>
                    </a:p>
                  </a:txBody>
                  <a:tcPr>
                    <a:solidFill>
                      <a:schemeClr val="bg1"/>
                    </a:solidFill>
                  </a:tcPr>
                </a:tc>
                <a:extLst>
                  <a:ext uri="{0D108BD9-81ED-4DB2-BD59-A6C34878D82A}">
                    <a16:rowId xmlns:a16="http://schemas.microsoft.com/office/drawing/2014/main" val="3861570185"/>
                  </a:ext>
                </a:extLst>
              </a:tr>
              <a:tr h="1737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14: </a:t>
                      </a:r>
                      <a:r>
                        <a:rPr lang="en-GB" sz="1200" b="1" dirty="0"/>
                        <a:t>State</a:t>
                      </a:r>
                      <a:r>
                        <a:rPr lang="en-GB" sz="1200" b="0" dirty="0"/>
                        <a:t> what erosional landforms are in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e.g. wave cut platform, headland, cave, fault, notch, stump.</a:t>
                      </a: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dirty="0"/>
                        <a:t>6:</a:t>
                      </a:r>
                      <a:r>
                        <a:rPr lang="en-GB" sz="1200" b="1" dirty="0"/>
                        <a:t> Identify</a:t>
                      </a:r>
                      <a:r>
                        <a:rPr lang="en-GB" sz="1200" b="0" dirty="0"/>
                        <a:t> two forms of coastal transportation.</a:t>
                      </a:r>
                    </a:p>
                    <a:p>
                      <a:r>
                        <a:rPr lang="en-GB" sz="1200" b="0" dirty="0">
                          <a:solidFill>
                            <a:srgbClr val="0070C0"/>
                          </a:solidFill>
                        </a:rPr>
                        <a:t>e.g. longshore drift through traction, saltation, suspension and solution </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258233002"/>
                  </a:ext>
                </a:extLst>
              </a:tr>
              <a:tr h="1918050">
                <a:tc>
                  <a:txBody>
                    <a:bodyPr/>
                    <a:lstStyle/>
                    <a:p>
                      <a:pPr marL="0" indent="0" algn="l">
                        <a:buFont typeface="Arial" panose="020B0604020202020204" pitchFamily="34" charset="0"/>
                        <a:buNone/>
                      </a:pPr>
                      <a:r>
                        <a:rPr lang="en-GB" sz="1200" dirty="0"/>
                        <a:t>13: </a:t>
                      </a:r>
                      <a:r>
                        <a:rPr lang="en-GB" sz="1200" b="1" dirty="0"/>
                        <a:t>Theorise</a:t>
                      </a:r>
                      <a:r>
                        <a:rPr lang="en-GB" sz="1200" b="0" dirty="0"/>
                        <a:t> how geology can influence erosion speeds.</a:t>
                      </a:r>
                    </a:p>
                    <a:p>
                      <a:pPr marL="0" indent="0" algn="l">
                        <a:buFont typeface="Arial" panose="020B0604020202020204" pitchFamily="34" charset="0"/>
                        <a:buNone/>
                      </a:pPr>
                      <a:r>
                        <a:rPr lang="en-GB" sz="1200" b="0" dirty="0">
                          <a:solidFill>
                            <a:srgbClr val="0070C0"/>
                          </a:solidFill>
                        </a:rPr>
                        <a:t>Harder rocks such as chalk erode more slowly than soft rocks such as clay, as they are more resistant to erosion and therefore take longer to be affected. This leads to alternating erosion forming headlands &amp; bays, etc.</a:t>
                      </a:r>
                      <a:endParaRPr lang="en-GB" sz="1200" dirty="0">
                        <a:solidFill>
                          <a:srgbClr val="0070C0"/>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 </a:t>
                      </a:r>
                      <a:r>
                        <a:rPr lang="en-GB" sz="1200" b="1" dirty="0"/>
                        <a:t>Define </a:t>
                      </a:r>
                      <a:r>
                        <a:rPr lang="en-GB" sz="1200" b="0" dirty="0"/>
                        <a:t>what is meant by ‘hydraulic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When water from the sea is forced into cracks and faults in rocks it compresses the air, forcing the rock to split apart and break. Over time this breaks rocks apart causing notches, etc.</a:t>
                      </a:r>
                      <a:endParaRPr lang="en-GB" sz="1200" dirty="0">
                        <a:solidFill>
                          <a:srgbClr val="0070C0"/>
                        </a:solidFill>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79086640"/>
                  </a:ext>
                </a:extLst>
              </a:tr>
              <a:tr h="1737074">
                <a:tc>
                  <a:txBody>
                    <a:bodyPr/>
                    <a:lstStyle/>
                    <a:p>
                      <a:r>
                        <a:rPr lang="en-GB" sz="1200" dirty="0"/>
                        <a:t>12: </a:t>
                      </a:r>
                      <a:r>
                        <a:rPr lang="en-GB" sz="1200" b="1" dirty="0"/>
                        <a:t>Suggest</a:t>
                      </a:r>
                      <a:r>
                        <a:rPr lang="en-GB" sz="1200" b="0" dirty="0"/>
                        <a:t> what is meant by ‘soft engineering’.</a:t>
                      </a:r>
                    </a:p>
                    <a:p>
                      <a:r>
                        <a:rPr lang="en-GB" sz="1200" b="0" dirty="0">
                          <a:solidFill>
                            <a:srgbClr val="0070C0"/>
                          </a:solidFill>
                        </a:rPr>
                        <a:t>Soft engineering aims to manage the coast through more ‘environmentally friendly’ methods that work with nature, such as beach nourishment, dune stabilisation, managed retreat.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11: </a:t>
                      </a:r>
                      <a:r>
                        <a:rPr lang="en-GB" sz="1200" b="1" dirty="0"/>
                        <a:t>Explain </a:t>
                      </a:r>
                      <a:r>
                        <a:rPr lang="en-GB" sz="1200" b="0" dirty="0"/>
                        <a:t>how a coastal spit is formed.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Material from beaches is transported by longshore drift along the coast following the prevailing wind, and is deposited coming away from headlands. Spits can change direction due to currents.</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10: </a:t>
                      </a:r>
                      <a:r>
                        <a:rPr lang="en-GB" sz="1200" b="1" dirty="0"/>
                        <a:t>Outline </a:t>
                      </a:r>
                      <a:r>
                        <a:rPr lang="en-GB" sz="1200" b="0" dirty="0"/>
                        <a:t>how beach replenishment works.</a:t>
                      </a:r>
                    </a:p>
                    <a:p>
                      <a:r>
                        <a:rPr lang="en-GB" sz="1200" b="0" dirty="0">
                          <a:solidFill>
                            <a:srgbClr val="0070C0"/>
                          </a:solidFill>
                        </a:rPr>
                        <a:t>Material such as sand and shingle is dredged or removed from one area, and then transported to a declining beach and deposited here artificially in order to build up the beach to protect the coast.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9: </a:t>
                      </a:r>
                      <a:r>
                        <a:rPr lang="en-GB" sz="1200" b="1" dirty="0"/>
                        <a:t>State</a:t>
                      </a:r>
                      <a:r>
                        <a:rPr lang="en-GB" sz="1200" b="0" dirty="0"/>
                        <a:t> one method of hard engineering used at the coast.</a:t>
                      </a:r>
                    </a:p>
                    <a:p>
                      <a:r>
                        <a:rPr lang="en-GB" sz="1200" b="0" dirty="0">
                          <a:solidFill>
                            <a:srgbClr val="0070C0"/>
                          </a:solidFill>
                        </a:rPr>
                        <a:t>e.g. sea walls, rock armour, groynes, revetments, gabions, etc.</a:t>
                      </a:r>
                      <a:endParaRPr lang="en-GB" sz="1200" dirty="0">
                        <a:solidFill>
                          <a:srgbClr val="0070C0"/>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8: </a:t>
                      </a:r>
                      <a:r>
                        <a:rPr lang="en-GB" sz="1200" b="1" dirty="0"/>
                        <a:t>Describe</a:t>
                      </a:r>
                      <a:r>
                        <a:rPr lang="en-GB" sz="1200" b="0" dirty="0"/>
                        <a:t> how longshore drift influences landforms.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It moves material along the beach in the direction of the prevailing wind as sediment is carried by the waves. This changes beach shape, causing some beaches to decline and others to build up.</a:t>
                      </a:r>
                      <a:endParaRPr lang="en-GB" sz="1200" dirty="0">
                        <a:solidFill>
                          <a:srgbClr val="0070C0"/>
                        </a:solidFill>
                      </a:endParaRPr>
                    </a:p>
                  </a:txBody>
                  <a:tcPr>
                    <a:solidFill>
                      <a:schemeClr val="bg1"/>
                    </a:solidFill>
                  </a:tcPr>
                </a:tc>
                <a:extLst>
                  <a:ext uri="{0D108BD9-81ED-4DB2-BD59-A6C34878D82A}">
                    <a16:rowId xmlns:a16="http://schemas.microsoft.com/office/drawing/2014/main" val="2433383330"/>
                  </a:ext>
                </a:extLst>
              </a:tr>
            </a:tbl>
          </a:graphicData>
        </a:graphic>
      </p:graphicFrame>
      <p:sp>
        <p:nvSpPr>
          <p:cNvPr id="8" name="Rectangle 7"/>
          <p:cNvSpPr/>
          <p:nvPr/>
        </p:nvSpPr>
        <p:spPr>
          <a:xfrm>
            <a:off x="780730" y="57150"/>
            <a:ext cx="9144000" cy="369332"/>
          </a:xfrm>
          <a:prstGeom prst="rect">
            <a:avLst/>
          </a:prstGeom>
        </p:spPr>
        <p:txBody>
          <a:bodyPr wrap="square">
            <a:spAutoFit/>
          </a:bodyPr>
          <a:lstStyle/>
          <a:p>
            <a:pPr algn="ctr"/>
            <a:r>
              <a:rPr lang="en-GB" b="1" dirty="0">
                <a:latin typeface="Arial Rounded MT Bold" panose="020F0704030504030204" pitchFamily="34" charset="0"/>
              </a:rPr>
              <a:t>Coastal Processes</a:t>
            </a:r>
          </a:p>
        </p:txBody>
      </p:sp>
      <p:pic>
        <p:nvPicPr>
          <p:cNvPr id="5" name="Picture 4" descr="A picture containing water, rock, surrounded, ocean floor&#10;&#10;Description automatically generated">
            <a:extLst>
              <a:ext uri="{FF2B5EF4-FFF2-40B4-BE49-F238E27FC236}">
                <a16:creationId xmlns:a16="http://schemas.microsoft.com/office/drawing/2014/main" id="{BC6D4F03-4C6E-240A-404A-B5254B42761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6958"/>
          <a:stretch/>
        </p:blipFill>
        <p:spPr>
          <a:xfrm>
            <a:off x="2159667" y="2156346"/>
            <a:ext cx="6372479" cy="3649847"/>
          </a:xfrm>
          <a:prstGeom prst="rect">
            <a:avLst/>
          </a:prstGeom>
        </p:spPr>
      </p:pic>
      <p:sp>
        <p:nvSpPr>
          <p:cNvPr id="2" name="TextBox 1">
            <a:extLst>
              <a:ext uri="{FF2B5EF4-FFF2-40B4-BE49-F238E27FC236}">
                <a16:creationId xmlns:a16="http://schemas.microsoft.com/office/drawing/2014/main" id="{748CB0C1-B8F6-4B02-841C-5B2566F431A3}"/>
              </a:ext>
            </a:extLst>
          </p:cNvPr>
          <p:cNvSpPr txBox="1"/>
          <p:nvPr/>
        </p:nvSpPr>
        <p:spPr>
          <a:xfrm>
            <a:off x="3880502" y="5105270"/>
            <a:ext cx="3261833" cy="646331"/>
          </a:xfrm>
          <a:prstGeom prst="rect">
            <a:avLst/>
          </a:prstGeom>
          <a:noFill/>
        </p:spPr>
        <p:txBody>
          <a:bodyPr wrap="square" rtlCol="0">
            <a:spAutoFit/>
          </a:bodyPr>
          <a:lstStyle/>
          <a:p>
            <a:pPr algn="r"/>
            <a:r>
              <a:rPr lang="en-GB" sz="1200" b="0" i="0" dirty="0">
                <a:effectLst/>
                <a:latin typeface="arial" panose="020B0604020202020204" pitchFamily="34" charset="0"/>
              </a:rPr>
              <a:t>Have you seen our free ‘Whales of Iceland’ resource? It considers sustainable decision making and tourism.</a:t>
            </a:r>
            <a:endParaRPr lang="en-GB" sz="1200" i="1" dirty="0">
              <a:latin typeface="Arial" panose="020B0604020202020204" pitchFamily="34" charset="0"/>
              <a:cs typeface="Arial" panose="020B0604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EF15D738-FF3D-7B67-9BCC-4327D86C2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1"/>
            <a:ext cx="1965278" cy="487810"/>
          </a:xfrm>
          <a:prstGeom prst="rect">
            <a:avLst/>
          </a:prstGeom>
        </p:spPr>
      </p:pic>
      <p:pic>
        <p:nvPicPr>
          <p:cNvPr id="4" name="Picture 3">
            <a:extLst>
              <a:ext uri="{FF2B5EF4-FFF2-40B4-BE49-F238E27FC236}">
                <a16:creationId xmlns:a16="http://schemas.microsoft.com/office/drawing/2014/main" id="{F80062D2-163F-D48C-058C-87B72E327B35}"/>
              </a:ext>
            </a:extLst>
          </p:cNvPr>
          <p:cNvPicPr>
            <a:picLocks noChangeAspect="1"/>
          </p:cNvPicPr>
          <p:nvPr/>
        </p:nvPicPr>
        <p:blipFill>
          <a:blip r:embed="rId4"/>
          <a:stretch>
            <a:fillRect/>
          </a:stretch>
        </p:blipFill>
        <p:spPr>
          <a:xfrm>
            <a:off x="7196927" y="4462817"/>
            <a:ext cx="1280627" cy="1288784"/>
          </a:xfrm>
          <a:prstGeom prst="rect">
            <a:avLst/>
          </a:prstGeom>
        </p:spPr>
      </p:pic>
    </p:spTree>
    <p:extLst>
      <p:ext uri="{BB962C8B-B14F-4D97-AF65-F5344CB8AC3E}">
        <p14:creationId xmlns:p14="http://schemas.microsoft.com/office/powerpoint/2010/main" val="1758862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22110</TotalTime>
  <Words>695</Words>
  <Application>Microsoft Office PowerPoint</Application>
  <PresentationFormat>Custom</PresentationFormat>
  <Paragraphs>46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vt:lpstr>
      <vt:lpstr>Arial Rounded MT Bold</vt:lpstr>
      <vt:lpstr>Calibri</vt:lpstr>
      <vt:lpstr>Calibri Light</vt:lpstr>
      <vt:lpstr>Office Theme</vt:lpstr>
      <vt:lpstr>PowerPoint Presentation</vt:lpstr>
      <vt:lpstr>PowerPoint Presentation</vt:lpstr>
    </vt:vector>
  </TitlesOfParts>
  <Company>Notre Dame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Conway</dc:creator>
  <cp:lastModifiedBy>Jo Coles</cp:lastModifiedBy>
  <cp:revision>320</cp:revision>
  <dcterms:created xsi:type="dcterms:W3CDTF">2018-11-27T01:54:18Z</dcterms:created>
  <dcterms:modified xsi:type="dcterms:W3CDTF">2022-09-06T23:15:17Z</dcterms:modified>
</cp:coreProperties>
</file>