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vnd.ms-photo" Extension="wdp"/>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ms-powerpoint.revisioninfo+xml" PartName="/ppt/revisionInfo.xml"/>
  <Override ContentType="application/vnd.ms-powerpoint.changesinfo+xml" PartName="/ppt/changesInfos/changesInfo1.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9" r:id="rId2"/>
    <p:sldId id="270" r:id="rId3"/>
    <p:sldId id="256" r:id="rId4"/>
    <p:sldId id="267" r:id="rId5"/>
    <p:sldId id="272" r:id="rId6"/>
    <p:sldId id="264" r:id="rId7"/>
    <p:sldId id="277" r:id="rId8"/>
    <p:sldId id="261" r:id="rId9"/>
    <p:sldId id="276" r:id="rId10"/>
    <p:sldId id="266" r:id="rId11"/>
    <p:sldId id="278" r:id="rId12"/>
    <p:sldId id="271" r:id="rId13"/>
    <p:sldId id="273" r:id="rId14"/>
    <p:sldId id="258" r:id="rId15"/>
    <p:sldId id="257" r:id="rId16"/>
    <p:sldId id="275" r:id="rId17"/>
    <p:sldId id="274" r:id="rId18"/>
    <p:sldId id="263" r:id="rId19"/>
    <p:sldId id="27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43432"/>
    <a:srgbClr val="FAAB12"/>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346C14-E088-4994-B709-ABAA27098DD2}" v="250" dt="2018-12-20T22:50:29.5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0" d="100"/>
          <a:sy n="90" d="100"/>
        </p:scale>
        <p:origin x="-2250" y="-6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Coles" userId="7d4cf3a69c1d2468" providerId="LiveId" clId="{EF346C14-E088-4994-B709-ABAA27098DD2}"/>
    <pc:docChg chg="undo redo custSel addSld delSld modSld sldOrd modMainMaster">
      <pc:chgData name="Jo Coles" userId="7d4cf3a69c1d2468" providerId="LiveId" clId="{EF346C14-E088-4994-B709-ABAA27098DD2}" dt="2018-12-20T22:50:29.568" v="8283"/>
      <pc:docMkLst>
        <pc:docMk/>
      </pc:docMkLst>
      <pc:sldChg chg="addSp delSp modSp ord setBg">
        <pc:chgData name="Jo Coles" userId="7d4cf3a69c1d2468" providerId="LiveId" clId="{EF346C14-E088-4994-B709-ABAA27098DD2}" dt="2018-12-20T21:20:40.706" v="5957" actId="403"/>
        <pc:sldMkLst>
          <pc:docMk/>
          <pc:sldMk cId="929584143" sldId="256"/>
        </pc:sldMkLst>
        <pc:spChg chg="mod">
          <ac:chgData name="Jo Coles" userId="7d4cf3a69c1d2468" providerId="LiveId" clId="{EF346C14-E088-4994-B709-ABAA27098DD2}" dt="2018-12-20T21:20:40.706" v="5957" actId="403"/>
          <ac:spMkLst>
            <pc:docMk/>
            <pc:sldMk cId="929584143" sldId="256"/>
            <ac:spMk id="5" creationId="{0E90641A-F90B-462D-8A29-42A9FE955985}"/>
          </ac:spMkLst>
        </pc:spChg>
        <pc:picChg chg="del mod">
          <ac:chgData name="Jo Coles" userId="7d4cf3a69c1d2468" providerId="LiveId" clId="{EF346C14-E088-4994-B709-ABAA27098DD2}" dt="2018-12-20T21:16:58.542" v="5913" actId="478"/>
          <ac:picMkLst>
            <pc:docMk/>
            <pc:sldMk cId="929584143" sldId="256"/>
            <ac:picMk id="4" creationId="{1F97E154-1C2A-4204-A6DF-2C06D74858BA}"/>
          </ac:picMkLst>
        </pc:picChg>
        <pc:picChg chg="add mod">
          <ac:chgData name="Jo Coles" userId="7d4cf3a69c1d2468" providerId="LiveId" clId="{EF346C14-E088-4994-B709-ABAA27098DD2}" dt="2018-12-20T21:17:37.009" v="5920" actId="1076"/>
          <ac:picMkLst>
            <pc:docMk/>
            <pc:sldMk cId="929584143" sldId="256"/>
            <ac:picMk id="6" creationId="{090503C3-98D7-46E2-94AD-8FEDEF4CE5F7}"/>
          </ac:picMkLst>
        </pc:picChg>
      </pc:sldChg>
      <pc:sldChg chg="addSp delSp modSp ord setBg">
        <pc:chgData name="Jo Coles" userId="7d4cf3a69c1d2468" providerId="LiveId" clId="{EF346C14-E088-4994-B709-ABAA27098DD2}" dt="2018-12-20T22:49:17.982" v="8278" actId="1076"/>
        <pc:sldMkLst>
          <pc:docMk/>
          <pc:sldMk cId="2669716643" sldId="257"/>
        </pc:sldMkLst>
        <pc:spChg chg="add mod">
          <ac:chgData name="Jo Coles" userId="7d4cf3a69c1d2468" providerId="LiveId" clId="{EF346C14-E088-4994-B709-ABAA27098DD2}" dt="2018-12-20T22:49:10.865" v="8277" actId="14100"/>
          <ac:spMkLst>
            <pc:docMk/>
            <pc:sldMk cId="2669716643" sldId="257"/>
            <ac:spMk id="4" creationId="{1E14A823-1E83-4BB5-AEFA-808A16016632}"/>
          </ac:spMkLst>
        </pc:spChg>
        <pc:spChg chg="add del mod">
          <ac:chgData name="Jo Coles" userId="7d4cf3a69c1d2468" providerId="LiveId" clId="{EF346C14-E088-4994-B709-ABAA27098DD2}" dt="2018-12-20T00:46:19.196" v="2970" actId="478"/>
          <ac:spMkLst>
            <pc:docMk/>
            <pc:sldMk cId="2669716643" sldId="257"/>
            <ac:spMk id="5" creationId="{6CB4FB07-9AC9-49C5-89AB-04A0BB3BC82E}"/>
          </ac:spMkLst>
        </pc:spChg>
        <pc:graphicFrameChg chg="mod modGraphic">
          <ac:chgData name="Jo Coles" userId="7d4cf3a69c1d2468" providerId="LiveId" clId="{EF346C14-E088-4994-B709-ABAA27098DD2}" dt="2018-12-20T22:49:17.982" v="8278" actId="1076"/>
          <ac:graphicFrameMkLst>
            <pc:docMk/>
            <pc:sldMk cId="2669716643" sldId="257"/>
            <ac:graphicFrameMk id="2" creationId="{965E2AAA-8EBB-42D5-9010-02CA1B88018C}"/>
          </ac:graphicFrameMkLst>
        </pc:graphicFrameChg>
        <pc:picChg chg="mod">
          <ac:chgData name="Jo Coles" userId="7d4cf3a69c1d2468" providerId="LiveId" clId="{EF346C14-E088-4994-B709-ABAA27098DD2}" dt="2018-12-20T22:49:05.132" v="8275" actId="1076"/>
          <ac:picMkLst>
            <pc:docMk/>
            <pc:sldMk cId="2669716643" sldId="257"/>
            <ac:picMk id="3" creationId="{6A254E8C-263E-4F5E-91CC-5B255B4C05BF}"/>
          </ac:picMkLst>
        </pc:picChg>
      </pc:sldChg>
      <pc:sldChg chg="addSp delSp modSp ord setBg">
        <pc:chgData name="Jo Coles" userId="7d4cf3a69c1d2468" providerId="LiveId" clId="{EF346C14-E088-4994-B709-ABAA27098DD2}" dt="2018-12-20T21:01:38.078" v="5845" actId="20577"/>
        <pc:sldMkLst>
          <pc:docMk/>
          <pc:sldMk cId="1691949259" sldId="258"/>
        </pc:sldMkLst>
        <pc:spChg chg="mod">
          <ac:chgData name="Jo Coles" userId="7d4cf3a69c1d2468" providerId="LiveId" clId="{EF346C14-E088-4994-B709-ABAA27098DD2}" dt="2018-12-20T21:01:38.078" v="5845" actId="20577"/>
          <ac:spMkLst>
            <pc:docMk/>
            <pc:sldMk cId="1691949259" sldId="258"/>
            <ac:spMk id="2" creationId="{3DF367BB-D390-4AA7-8325-A4E702B84601}"/>
          </ac:spMkLst>
        </pc:spChg>
        <pc:spChg chg="mod">
          <ac:chgData name="Jo Coles" userId="7d4cf3a69c1d2468" providerId="LiveId" clId="{EF346C14-E088-4994-B709-ABAA27098DD2}" dt="2018-12-20T00:13:40.972" v="1128" actId="1036"/>
          <ac:spMkLst>
            <pc:docMk/>
            <pc:sldMk cId="1691949259" sldId="258"/>
            <ac:spMk id="8" creationId="{C31B12D8-7409-4142-9BDE-C1A26F16D628}"/>
          </ac:spMkLst>
        </pc:spChg>
        <pc:spChg chg="mod">
          <ac:chgData name="Jo Coles" userId="7d4cf3a69c1d2468" providerId="LiveId" clId="{EF346C14-E088-4994-B709-ABAA27098DD2}" dt="2018-12-20T00:13:40.972" v="1128" actId="1036"/>
          <ac:spMkLst>
            <pc:docMk/>
            <pc:sldMk cId="1691949259" sldId="258"/>
            <ac:spMk id="13" creationId="{1DA4454F-5D00-48A6-8ABE-8879D4641653}"/>
          </ac:spMkLst>
        </pc:spChg>
        <pc:spChg chg="add del">
          <ac:chgData name="Jo Coles" userId="7d4cf3a69c1d2468" providerId="LiveId" clId="{EF346C14-E088-4994-B709-ABAA27098DD2}" dt="2018-12-20T00:45:55.219" v="2962" actId="478"/>
          <ac:spMkLst>
            <pc:docMk/>
            <pc:sldMk cId="1691949259" sldId="258"/>
            <ac:spMk id="15" creationId="{0F159B65-1F64-4593-BF84-D117F3D39C4D}"/>
          </ac:spMkLst>
        </pc:spChg>
        <pc:graphicFrameChg chg="mod modGraphic">
          <ac:chgData name="Jo Coles" userId="7d4cf3a69c1d2468" providerId="LiveId" clId="{EF346C14-E088-4994-B709-ABAA27098DD2}" dt="2018-12-20T21:01:11.433" v="5830" actId="572"/>
          <ac:graphicFrameMkLst>
            <pc:docMk/>
            <pc:sldMk cId="1691949259" sldId="258"/>
            <ac:graphicFrameMk id="4" creationId="{B2539407-9A08-48C0-A60A-62FFF89B40C7}"/>
          </ac:graphicFrameMkLst>
        </pc:graphicFrameChg>
        <pc:picChg chg="mod">
          <ac:chgData name="Jo Coles" userId="7d4cf3a69c1d2468" providerId="LiveId" clId="{EF346C14-E088-4994-B709-ABAA27098DD2}" dt="2018-12-20T00:16:05.213" v="1358" actId="1076"/>
          <ac:picMkLst>
            <pc:docMk/>
            <pc:sldMk cId="1691949259" sldId="258"/>
            <ac:picMk id="5" creationId="{607E9E1D-B962-49F1-9B14-E2434BC2F239}"/>
          </ac:picMkLst>
        </pc:picChg>
      </pc:sldChg>
      <pc:sldChg chg="addSp delSp modSp del setBg">
        <pc:chgData name="Jo Coles" userId="7d4cf3a69c1d2468" providerId="LiveId" clId="{EF346C14-E088-4994-B709-ABAA27098DD2}" dt="2018-12-20T21:22:59.062" v="5982" actId="2696"/>
        <pc:sldMkLst>
          <pc:docMk/>
          <pc:sldMk cId="3292787358" sldId="259"/>
        </pc:sldMkLst>
        <pc:spChg chg="mod">
          <ac:chgData name="Jo Coles" userId="7d4cf3a69c1d2468" providerId="LiveId" clId="{EF346C14-E088-4994-B709-ABAA27098DD2}" dt="2018-12-20T20:46:40.312" v="5741" actId="1076"/>
          <ac:spMkLst>
            <pc:docMk/>
            <pc:sldMk cId="3292787358" sldId="259"/>
            <ac:spMk id="3" creationId="{0A772DBB-B116-454D-B9E0-0B7313D88749}"/>
          </ac:spMkLst>
        </pc:spChg>
        <pc:spChg chg="add del mod">
          <ac:chgData name="Jo Coles" userId="7d4cf3a69c1d2468" providerId="LiveId" clId="{EF346C14-E088-4994-B709-ABAA27098DD2}" dt="2018-12-20T21:22:51.834" v="5980"/>
          <ac:spMkLst>
            <pc:docMk/>
            <pc:sldMk cId="3292787358" sldId="259"/>
            <ac:spMk id="4" creationId="{3946D91B-F158-4FA9-8C60-64BAFEDA8198}"/>
          </ac:spMkLst>
        </pc:spChg>
        <pc:picChg chg="add del">
          <ac:chgData name="Jo Coles" userId="7d4cf3a69c1d2468" providerId="LiveId" clId="{EF346C14-E088-4994-B709-ABAA27098DD2}" dt="2018-12-19T23:51:51.567" v="179" actId="478"/>
          <ac:picMkLst>
            <pc:docMk/>
            <pc:sldMk cId="3292787358" sldId="259"/>
            <ac:picMk id="2" creationId="{5A77E8B3-C5EE-48EF-A8C5-5B920887D80B}"/>
          </ac:picMkLst>
        </pc:picChg>
      </pc:sldChg>
      <pc:sldChg chg="addSp delSp modSp add ord setBg">
        <pc:chgData name="Jo Coles" userId="7d4cf3a69c1d2468" providerId="LiveId" clId="{EF346C14-E088-4994-B709-ABAA27098DD2}" dt="2018-12-20T20:44:19.407" v="5722"/>
        <pc:sldMkLst>
          <pc:docMk/>
          <pc:sldMk cId="78029954" sldId="260"/>
        </pc:sldMkLst>
        <pc:spChg chg="add mod">
          <ac:chgData name="Jo Coles" userId="7d4cf3a69c1d2468" providerId="LiveId" clId="{EF346C14-E088-4994-B709-ABAA27098DD2}" dt="2018-12-19T23:41:04.321" v="31" actId="403"/>
          <ac:spMkLst>
            <pc:docMk/>
            <pc:sldMk cId="78029954" sldId="260"/>
            <ac:spMk id="6" creationId="{04FFE9CC-511D-4B3D-9A14-53139AC6BECB}"/>
          </ac:spMkLst>
        </pc:spChg>
        <pc:picChg chg="add del mod">
          <ac:chgData name="Jo Coles" userId="7d4cf3a69c1d2468" providerId="LiveId" clId="{EF346C14-E088-4994-B709-ABAA27098DD2}" dt="2018-12-19T23:38:43.664" v="6" actId="478"/>
          <ac:picMkLst>
            <pc:docMk/>
            <pc:sldMk cId="78029954" sldId="260"/>
            <ac:picMk id="3" creationId="{EE1BD750-13CE-4879-A035-61DE3B8AB9BA}"/>
          </ac:picMkLst>
        </pc:picChg>
        <pc:picChg chg="add del mod modCrop">
          <ac:chgData name="Jo Coles" userId="7d4cf3a69c1d2468" providerId="LiveId" clId="{EF346C14-E088-4994-B709-ABAA27098DD2}" dt="2018-12-19T23:39:11.786" v="12" actId="478"/>
          <ac:picMkLst>
            <pc:docMk/>
            <pc:sldMk cId="78029954" sldId="260"/>
            <ac:picMk id="5" creationId="{E3D8F724-A2F9-4F9C-97F4-125ECB503B96}"/>
          </ac:picMkLst>
        </pc:picChg>
      </pc:sldChg>
      <pc:sldChg chg="addSp modSp add setBg">
        <pc:chgData name="Jo Coles" userId="7d4cf3a69c1d2468" providerId="LiveId" clId="{EF346C14-E088-4994-B709-ABAA27098DD2}" dt="2018-12-20T20:44:19.407" v="5722"/>
        <pc:sldMkLst>
          <pc:docMk/>
          <pc:sldMk cId="4271012410" sldId="261"/>
        </pc:sldMkLst>
        <pc:spChg chg="add mod">
          <ac:chgData name="Jo Coles" userId="7d4cf3a69c1d2468" providerId="LiveId" clId="{EF346C14-E088-4994-B709-ABAA27098DD2}" dt="2018-12-19T23:45:43.023" v="46" actId="404"/>
          <ac:spMkLst>
            <pc:docMk/>
            <pc:sldMk cId="4271012410" sldId="261"/>
            <ac:spMk id="2" creationId="{69F49F88-D119-4DB5-BF65-BFBA6BB2E474}"/>
          </ac:spMkLst>
        </pc:spChg>
      </pc:sldChg>
      <pc:sldChg chg="addSp modSp add setBg">
        <pc:chgData name="Jo Coles" userId="7d4cf3a69c1d2468" providerId="LiveId" clId="{EF346C14-E088-4994-B709-ABAA27098DD2}" dt="2018-12-20T21:04:41.039" v="5868" actId="20577"/>
        <pc:sldMkLst>
          <pc:docMk/>
          <pc:sldMk cId="3404902087" sldId="262"/>
        </pc:sldMkLst>
        <pc:spChg chg="add mod">
          <ac:chgData name="Jo Coles" userId="7d4cf3a69c1d2468" providerId="LiveId" clId="{EF346C14-E088-4994-B709-ABAA27098DD2}" dt="2018-12-20T21:04:41.039" v="5868" actId="20577"/>
          <ac:spMkLst>
            <pc:docMk/>
            <pc:sldMk cId="3404902087" sldId="262"/>
            <ac:spMk id="2" creationId="{57B9B23A-290B-4A75-92C9-C5DC71DAAE7D}"/>
          </ac:spMkLst>
        </pc:spChg>
      </pc:sldChg>
      <pc:sldChg chg="addSp delSp modSp add ord setBg">
        <pc:chgData name="Jo Coles" userId="7d4cf3a69c1d2468" providerId="LiveId" clId="{EF346C14-E088-4994-B709-ABAA27098DD2}" dt="2018-12-20T22:48:29.880" v="8274" actId="20577"/>
        <pc:sldMkLst>
          <pc:docMk/>
          <pc:sldMk cId="2340691686" sldId="263"/>
        </pc:sldMkLst>
        <pc:spChg chg="add mod">
          <ac:chgData name="Jo Coles" userId="7d4cf3a69c1d2468" providerId="LiveId" clId="{EF346C14-E088-4994-B709-ABAA27098DD2}" dt="2018-12-20T22:48:29.880" v="8274" actId="20577"/>
          <ac:spMkLst>
            <pc:docMk/>
            <pc:sldMk cId="2340691686" sldId="263"/>
            <ac:spMk id="2" creationId="{51B4367E-0734-4194-A713-55F9C680CB19}"/>
          </ac:spMkLst>
        </pc:spChg>
        <pc:spChg chg="add del mod">
          <ac:chgData name="Jo Coles" userId="7d4cf3a69c1d2468" providerId="LiveId" clId="{EF346C14-E088-4994-B709-ABAA27098DD2}" dt="2018-12-20T22:47:42.892" v="8264" actId="478"/>
          <ac:spMkLst>
            <pc:docMk/>
            <pc:sldMk cId="2340691686" sldId="263"/>
            <ac:spMk id="3" creationId="{D23E6FCE-D04A-471B-821F-4027C78AA824}"/>
          </ac:spMkLst>
        </pc:spChg>
        <pc:spChg chg="add mod">
          <ac:chgData name="Jo Coles" userId="7d4cf3a69c1d2468" providerId="LiveId" clId="{EF346C14-E088-4994-B709-ABAA27098DD2}" dt="2018-12-20T22:48:09.638" v="8269" actId="14100"/>
          <ac:spMkLst>
            <pc:docMk/>
            <pc:sldMk cId="2340691686" sldId="263"/>
            <ac:spMk id="4" creationId="{08DA1956-C85C-4BB3-923C-FA6516DB9FF9}"/>
          </ac:spMkLst>
        </pc:spChg>
      </pc:sldChg>
      <pc:sldChg chg="addSp modSp add ord setBg">
        <pc:chgData name="Jo Coles" userId="7d4cf3a69c1d2468" providerId="LiveId" clId="{EF346C14-E088-4994-B709-ABAA27098DD2}" dt="2018-12-20T21:05:01.611" v="5873" actId="14100"/>
        <pc:sldMkLst>
          <pc:docMk/>
          <pc:sldMk cId="3876257678" sldId="264"/>
        </pc:sldMkLst>
        <pc:spChg chg="add mod">
          <ac:chgData name="Jo Coles" userId="7d4cf3a69c1d2468" providerId="LiveId" clId="{EF346C14-E088-4994-B709-ABAA27098DD2}" dt="2018-12-20T21:05:01.611" v="5873" actId="14100"/>
          <ac:spMkLst>
            <pc:docMk/>
            <pc:sldMk cId="3876257678" sldId="264"/>
            <ac:spMk id="2" creationId="{5D59439A-1CCF-46CB-99B5-2EC281F96717}"/>
          </ac:spMkLst>
        </pc:spChg>
      </pc:sldChg>
      <pc:sldChg chg="modSp add setBg">
        <pc:chgData name="Jo Coles" userId="7d4cf3a69c1d2468" providerId="LiveId" clId="{EF346C14-E088-4994-B709-ABAA27098DD2}" dt="2018-12-20T21:04:51.626" v="5870" actId="208"/>
        <pc:sldMkLst>
          <pc:docMk/>
          <pc:sldMk cId="2892052356" sldId="265"/>
        </pc:sldMkLst>
        <pc:spChg chg="mod">
          <ac:chgData name="Jo Coles" userId="7d4cf3a69c1d2468" providerId="LiveId" clId="{EF346C14-E088-4994-B709-ABAA27098DD2}" dt="2018-12-20T21:04:51.626" v="5870" actId="208"/>
          <ac:spMkLst>
            <pc:docMk/>
            <pc:sldMk cId="2892052356" sldId="265"/>
            <ac:spMk id="2" creationId="{5D59439A-1CCF-46CB-99B5-2EC281F96717}"/>
          </ac:spMkLst>
        </pc:spChg>
      </pc:sldChg>
      <pc:sldChg chg="modSp add setBg">
        <pc:chgData name="Jo Coles" userId="7d4cf3a69c1d2468" providerId="LiveId" clId="{EF346C14-E088-4994-B709-ABAA27098DD2}" dt="2018-12-20T22:50:29.568" v="8283"/>
        <pc:sldMkLst>
          <pc:docMk/>
          <pc:sldMk cId="2435442033" sldId="266"/>
        </pc:sldMkLst>
        <pc:spChg chg="mod">
          <ac:chgData name="Jo Coles" userId="7d4cf3a69c1d2468" providerId="LiveId" clId="{EF346C14-E088-4994-B709-ABAA27098DD2}" dt="2018-12-20T22:50:29.568" v="8283"/>
          <ac:spMkLst>
            <pc:docMk/>
            <pc:sldMk cId="2435442033" sldId="266"/>
            <ac:spMk id="2" creationId="{57B9B23A-290B-4A75-92C9-C5DC71DAAE7D}"/>
          </ac:spMkLst>
        </pc:spChg>
      </pc:sldChg>
      <pc:sldChg chg="modSp add ord setBg">
        <pc:chgData name="Jo Coles" userId="7d4cf3a69c1d2468" providerId="LiveId" clId="{EF346C14-E088-4994-B709-ABAA27098DD2}" dt="2018-12-20T21:18:56.704" v="5928" actId="207"/>
        <pc:sldMkLst>
          <pc:docMk/>
          <pc:sldMk cId="0" sldId="267"/>
        </pc:sldMkLst>
        <pc:spChg chg="mod">
          <ac:chgData name="Jo Coles" userId="7d4cf3a69c1d2468" providerId="LiveId" clId="{EF346C14-E088-4994-B709-ABAA27098DD2}" dt="2018-12-20T21:18:56.704" v="5928" actId="207"/>
          <ac:spMkLst>
            <pc:docMk/>
            <pc:sldMk cId="0" sldId="267"/>
            <ac:spMk id="22" creationId="{8F4EECB6-6079-4EC2-A152-E689BE901172}"/>
          </ac:spMkLst>
        </pc:spChg>
      </pc:sldChg>
      <pc:sldChg chg="addSp delSp modSp add del ord">
        <pc:chgData name="Jo Coles" userId="7d4cf3a69c1d2468" providerId="LiveId" clId="{EF346C14-E088-4994-B709-ABAA27098DD2}" dt="2018-12-20T13:10:22.458" v="5665" actId="2696"/>
        <pc:sldMkLst>
          <pc:docMk/>
          <pc:sldMk cId="157381464" sldId="267"/>
        </pc:sldMkLst>
        <pc:spChg chg="add mod">
          <ac:chgData name="Jo Coles" userId="7d4cf3a69c1d2468" providerId="LiveId" clId="{EF346C14-E088-4994-B709-ABAA27098DD2}" dt="2018-12-20T00:05:11.028" v="889" actId="20577"/>
          <ac:spMkLst>
            <pc:docMk/>
            <pc:sldMk cId="157381464" sldId="267"/>
            <ac:spMk id="2" creationId="{82529A05-9E34-43FC-8E83-AB61FDD32EA6}"/>
          </ac:spMkLst>
        </pc:spChg>
        <pc:spChg chg="add del mod">
          <ac:chgData name="Jo Coles" userId="7d4cf3a69c1d2468" providerId="LiveId" clId="{EF346C14-E088-4994-B709-ABAA27098DD2}" dt="2018-12-20T13:10:08.831" v="5661"/>
          <ac:spMkLst>
            <pc:docMk/>
            <pc:sldMk cId="157381464" sldId="267"/>
            <ac:spMk id="3" creationId="{F01E931D-C976-4CF5-8866-41C85E2FCD49}"/>
          </ac:spMkLst>
        </pc:spChg>
      </pc:sldChg>
      <pc:sldChg chg="add del">
        <pc:chgData name="Jo Coles" userId="7d4cf3a69c1d2468" providerId="LiveId" clId="{EF346C14-E088-4994-B709-ABAA27098DD2}" dt="2018-12-19T23:50:12.183" v="115" actId="2696"/>
        <pc:sldMkLst>
          <pc:docMk/>
          <pc:sldMk cId="2658020785" sldId="267"/>
        </pc:sldMkLst>
      </pc:sldChg>
      <pc:sldChg chg="modSp add del setBg">
        <pc:chgData name="Jo Coles" userId="7d4cf3a69c1d2468" providerId="LiveId" clId="{EF346C14-E088-4994-B709-ABAA27098DD2}" dt="2018-12-20T21:24:40.751" v="6038" actId="2696"/>
        <pc:sldMkLst>
          <pc:docMk/>
          <pc:sldMk cId="3442043921" sldId="268"/>
        </pc:sldMkLst>
        <pc:spChg chg="mod">
          <ac:chgData name="Jo Coles" userId="7d4cf3a69c1d2468" providerId="LiveId" clId="{EF346C14-E088-4994-B709-ABAA27098DD2}" dt="2018-12-20T20:46:30.611" v="5739" actId="1076"/>
          <ac:spMkLst>
            <pc:docMk/>
            <pc:sldMk cId="3442043921" sldId="268"/>
            <ac:spMk id="3" creationId="{0A772DBB-B116-454D-B9E0-0B7313D88749}"/>
          </ac:spMkLst>
        </pc:spChg>
        <pc:spChg chg="mod">
          <ac:chgData name="Jo Coles" userId="7d4cf3a69c1d2468" providerId="LiveId" clId="{EF346C14-E088-4994-B709-ABAA27098DD2}" dt="2018-12-20T21:24:11.283" v="6031"/>
          <ac:spMkLst>
            <pc:docMk/>
            <pc:sldMk cId="3442043921" sldId="268"/>
            <ac:spMk id="4" creationId="{3946D91B-F158-4FA9-8C60-64BAFEDA8198}"/>
          </ac:spMkLst>
        </pc:spChg>
      </pc:sldChg>
      <pc:sldChg chg="addSp delSp modSp add ord setBg">
        <pc:chgData name="Jo Coles" userId="7d4cf3a69c1d2468" providerId="LiveId" clId="{EF346C14-E088-4994-B709-ABAA27098DD2}" dt="2018-12-20T21:20:27.171" v="5953" actId="242"/>
        <pc:sldMkLst>
          <pc:docMk/>
          <pc:sldMk cId="1636472712" sldId="269"/>
        </pc:sldMkLst>
        <pc:spChg chg="add mod">
          <ac:chgData name="Jo Coles" userId="7d4cf3a69c1d2468" providerId="LiveId" clId="{EF346C14-E088-4994-B709-ABAA27098DD2}" dt="2018-12-20T21:20:27.171" v="5953" actId="242"/>
          <ac:spMkLst>
            <pc:docMk/>
            <pc:sldMk cId="1636472712" sldId="269"/>
            <ac:spMk id="2" creationId="{D0EFCD7C-977F-40CD-ACA4-FE3438FD7DAD}"/>
          </ac:spMkLst>
        </pc:spChg>
        <pc:spChg chg="add del mod">
          <ac:chgData name="Jo Coles" userId="7d4cf3a69c1d2468" providerId="LiveId" clId="{EF346C14-E088-4994-B709-ABAA27098DD2}" dt="2018-12-20T00:46:49.680" v="3024" actId="478"/>
          <ac:spMkLst>
            <pc:docMk/>
            <pc:sldMk cId="1636472712" sldId="269"/>
            <ac:spMk id="3" creationId="{50617072-D5C5-4A6F-84FA-18C70DEE0E0E}"/>
          </ac:spMkLst>
        </pc:spChg>
        <pc:spChg chg="add mod">
          <ac:chgData name="Jo Coles" userId="7d4cf3a69c1d2468" providerId="LiveId" clId="{EF346C14-E088-4994-B709-ABAA27098DD2}" dt="2018-12-20T21:20:06.132" v="5952" actId="14100"/>
          <ac:spMkLst>
            <pc:docMk/>
            <pc:sldMk cId="1636472712" sldId="269"/>
            <ac:spMk id="4" creationId="{0DFCE627-F6E9-4875-8BF4-3ADEB3A3A2C9}"/>
          </ac:spMkLst>
        </pc:spChg>
      </pc:sldChg>
      <pc:sldChg chg="addSp delSp modSp add ord setBg">
        <pc:chgData name="Jo Coles" userId="7d4cf3a69c1d2468" providerId="LiveId" clId="{EF346C14-E088-4994-B709-ABAA27098DD2}" dt="2018-12-20T21:20:33.654" v="5954" actId="113"/>
        <pc:sldMkLst>
          <pc:docMk/>
          <pc:sldMk cId="857416375" sldId="270"/>
        </pc:sldMkLst>
        <pc:spChg chg="add del mod">
          <ac:chgData name="Jo Coles" userId="7d4cf3a69c1d2468" providerId="LiveId" clId="{EF346C14-E088-4994-B709-ABAA27098DD2}" dt="2018-12-20T00:47:29.337" v="3109" actId="478"/>
          <ac:spMkLst>
            <pc:docMk/>
            <pc:sldMk cId="857416375" sldId="270"/>
            <ac:spMk id="2" creationId="{879DB1DD-C5EB-46DC-B6DC-68186E0A34B4}"/>
          </ac:spMkLst>
        </pc:spChg>
        <pc:spChg chg="add del mod">
          <ac:chgData name="Jo Coles" userId="7d4cf3a69c1d2468" providerId="LiveId" clId="{EF346C14-E088-4994-B709-ABAA27098DD2}" dt="2018-12-20T00:47:22.218" v="3105"/>
          <ac:spMkLst>
            <pc:docMk/>
            <pc:sldMk cId="857416375" sldId="270"/>
            <ac:spMk id="3" creationId="{9B311CC8-4BD0-4991-BC22-40B674E0979F}"/>
          </ac:spMkLst>
        </pc:spChg>
        <pc:spChg chg="add mod">
          <ac:chgData name="Jo Coles" userId="7d4cf3a69c1d2468" providerId="LiveId" clId="{EF346C14-E088-4994-B709-ABAA27098DD2}" dt="2018-12-20T20:43:53.320" v="5718" actId="207"/>
          <ac:spMkLst>
            <pc:docMk/>
            <pc:sldMk cId="857416375" sldId="270"/>
            <ac:spMk id="4" creationId="{A3909C80-B324-4FB1-9D11-9792236D903F}"/>
          </ac:spMkLst>
        </pc:spChg>
        <pc:spChg chg="add mod">
          <ac:chgData name="Jo Coles" userId="7d4cf3a69c1d2468" providerId="LiveId" clId="{EF346C14-E088-4994-B709-ABAA27098DD2}" dt="2018-12-20T21:20:33.654" v="5954" actId="113"/>
          <ac:spMkLst>
            <pc:docMk/>
            <pc:sldMk cId="857416375" sldId="270"/>
            <ac:spMk id="5" creationId="{2D9AAA76-799E-4E01-8DF3-730E93113F96}"/>
          </ac:spMkLst>
        </pc:spChg>
        <pc:picChg chg="add del">
          <ac:chgData name="Jo Coles" userId="7d4cf3a69c1d2468" providerId="LiveId" clId="{EF346C14-E088-4994-B709-ABAA27098DD2}" dt="2018-12-20T21:17:32.697" v="5918"/>
          <ac:picMkLst>
            <pc:docMk/>
            <pc:sldMk cId="857416375" sldId="270"/>
            <ac:picMk id="6" creationId="{0AA80B87-B777-4A6F-AA06-2B1F666CAB17}"/>
          </ac:picMkLst>
        </pc:picChg>
      </pc:sldChg>
      <pc:sldChg chg="addSp delSp modSp add setBg">
        <pc:chgData name="Jo Coles" userId="7d4cf3a69c1d2468" providerId="LiveId" clId="{EF346C14-E088-4994-B709-ABAA27098DD2}" dt="2018-12-20T21:21:17.547" v="5965"/>
        <pc:sldMkLst>
          <pc:docMk/>
          <pc:sldMk cId="2429667348" sldId="271"/>
        </pc:sldMkLst>
        <pc:spChg chg="add del mod">
          <ac:chgData name="Jo Coles" userId="7d4cf3a69c1d2468" providerId="LiveId" clId="{EF346C14-E088-4994-B709-ABAA27098DD2}" dt="2018-12-20T13:07:47.640" v="5413" actId="478"/>
          <ac:spMkLst>
            <pc:docMk/>
            <pc:sldMk cId="2429667348" sldId="271"/>
            <ac:spMk id="2" creationId="{25467BFD-4A09-4946-9A77-C15CE2C96D8D}"/>
          </ac:spMkLst>
        </pc:spChg>
        <pc:spChg chg="mod">
          <ac:chgData name="Jo Coles" userId="7d4cf3a69c1d2468" providerId="LiveId" clId="{EF346C14-E088-4994-B709-ABAA27098DD2}" dt="2018-12-20T21:02:41.896" v="5862" actId="14100"/>
          <ac:spMkLst>
            <pc:docMk/>
            <pc:sldMk cId="2429667348" sldId="271"/>
            <ac:spMk id="4" creationId="{A3909C80-B324-4FB1-9D11-9792236D903F}"/>
          </ac:spMkLst>
        </pc:spChg>
        <pc:spChg chg="mod">
          <ac:chgData name="Jo Coles" userId="7d4cf3a69c1d2468" providerId="LiveId" clId="{EF346C14-E088-4994-B709-ABAA27098DD2}" dt="2018-12-20T21:21:17.547" v="5965"/>
          <ac:spMkLst>
            <pc:docMk/>
            <pc:sldMk cId="2429667348" sldId="271"/>
            <ac:spMk id="5" creationId="{2D9AAA76-799E-4E01-8DF3-730E93113F96}"/>
          </ac:spMkLst>
        </pc:spChg>
      </pc:sldChg>
      <pc:sldChg chg="add del">
        <pc:chgData name="Jo Coles" userId="7d4cf3a69c1d2468" providerId="LiveId" clId="{EF346C14-E088-4994-B709-ABAA27098DD2}" dt="2018-12-20T00:52:03.754" v="3976" actId="2696"/>
        <pc:sldMkLst>
          <pc:docMk/>
          <pc:sldMk cId="4070972429" sldId="271"/>
        </pc:sldMkLst>
      </pc:sldChg>
      <pc:sldChg chg="addSp delSp modSp add setBg">
        <pc:chgData name="Jo Coles" userId="7d4cf3a69c1d2468" providerId="LiveId" clId="{EF346C14-E088-4994-B709-ABAA27098DD2}" dt="2018-12-20T21:20:57.639" v="5962" actId="20577"/>
        <pc:sldMkLst>
          <pc:docMk/>
          <pc:sldMk cId="948660355" sldId="272"/>
        </pc:sldMkLst>
        <pc:spChg chg="add del mod">
          <ac:chgData name="Jo Coles" userId="7d4cf3a69c1d2468" providerId="LiveId" clId="{EF346C14-E088-4994-B709-ABAA27098DD2}" dt="2018-12-20T21:05:29.238" v="5877" actId="478"/>
          <ac:spMkLst>
            <pc:docMk/>
            <pc:sldMk cId="948660355" sldId="272"/>
            <ac:spMk id="3" creationId="{F5635DDB-5C5B-4B65-9F4D-425CC80751DB}"/>
          </ac:spMkLst>
        </pc:spChg>
        <pc:spChg chg="del mod">
          <ac:chgData name="Jo Coles" userId="7d4cf3a69c1d2468" providerId="LiveId" clId="{EF346C14-E088-4994-B709-ABAA27098DD2}" dt="2018-12-20T21:05:27.119" v="5876" actId="478"/>
          <ac:spMkLst>
            <pc:docMk/>
            <pc:sldMk cId="948660355" sldId="272"/>
            <ac:spMk id="4" creationId="{A3909C80-B324-4FB1-9D11-9792236D903F}"/>
          </ac:spMkLst>
        </pc:spChg>
        <pc:spChg chg="mod">
          <ac:chgData name="Jo Coles" userId="7d4cf3a69c1d2468" providerId="LiveId" clId="{EF346C14-E088-4994-B709-ABAA27098DD2}" dt="2018-12-20T21:20:57.639" v="5962" actId="20577"/>
          <ac:spMkLst>
            <pc:docMk/>
            <pc:sldMk cId="948660355" sldId="272"/>
            <ac:spMk id="5" creationId="{2D9AAA76-799E-4E01-8DF3-730E93113F96}"/>
          </ac:spMkLst>
        </pc:spChg>
      </pc:sldChg>
      <pc:sldChg chg="addSp delSp modSp add setBg">
        <pc:chgData name="Jo Coles" userId="7d4cf3a69c1d2468" providerId="LiveId" clId="{EF346C14-E088-4994-B709-ABAA27098DD2}" dt="2018-12-20T21:47:51.812" v="6509" actId="20577"/>
        <pc:sldMkLst>
          <pc:docMk/>
          <pc:sldMk cId="3331583519" sldId="273"/>
        </pc:sldMkLst>
        <pc:spChg chg="add del mod">
          <ac:chgData name="Jo Coles" userId="7d4cf3a69c1d2468" providerId="LiveId" clId="{EF346C14-E088-4994-B709-ABAA27098DD2}" dt="2018-12-20T13:09:48.331" v="5622" actId="478"/>
          <ac:spMkLst>
            <pc:docMk/>
            <pc:sldMk cId="3331583519" sldId="273"/>
            <ac:spMk id="3" creationId="{B78FDCE3-C791-418F-8378-2B0F800F9737}"/>
          </ac:spMkLst>
        </pc:spChg>
        <pc:spChg chg="del">
          <ac:chgData name="Jo Coles" userId="7d4cf3a69c1d2468" providerId="LiveId" clId="{EF346C14-E088-4994-B709-ABAA27098DD2}" dt="2018-12-20T13:09:46.310" v="5621" actId="478"/>
          <ac:spMkLst>
            <pc:docMk/>
            <pc:sldMk cId="3331583519" sldId="273"/>
            <ac:spMk id="4" creationId="{A3909C80-B324-4FB1-9D11-9792236D903F}"/>
          </ac:spMkLst>
        </pc:spChg>
        <pc:spChg chg="mod">
          <ac:chgData name="Jo Coles" userId="7d4cf3a69c1d2468" providerId="LiveId" clId="{EF346C14-E088-4994-B709-ABAA27098DD2}" dt="2018-12-20T21:21:28.583" v="5968" actId="113"/>
          <ac:spMkLst>
            <pc:docMk/>
            <pc:sldMk cId="3331583519" sldId="273"/>
            <ac:spMk id="5" creationId="{2D9AAA76-799E-4E01-8DF3-730E93113F96}"/>
          </ac:spMkLst>
        </pc:spChg>
        <pc:spChg chg="add mod">
          <ac:chgData name="Jo Coles" userId="7d4cf3a69c1d2468" providerId="LiveId" clId="{EF346C14-E088-4994-B709-ABAA27098DD2}" dt="2018-12-20T21:47:51.812" v="6509" actId="20577"/>
          <ac:spMkLst>
            <pc:docMk/>
            <pc:sldMk cId="3331583519" sldId="273"/>
            <ac:spMk id="6" creationId="{33AF0D46-686D-4228-9305-8C8E73E57993}"/>
          </ac:spMkLst>
        </pc:spChg>
      </pc:sldChg>
      <pc:sldChg chg="modSp add setBg">
        <pc:chgData name="Jo Coles" userId="7d4cf3a69c1d2468" providerId="LiveId" clId="{EF346C14-E088-4994-B709-ABAA27098DD2}" dt="2018-12-20T21:25:48.064" v="6121" actId="20577"/>
        <pc:sldMkLst>
          <pc:docMk/>
          <pc:sldMk cId="1307603636" sldId="274"/>
        </pc:sldMkLst>
        <pc:spChg chg="mod">
          <ac:chgData name="Jo Coles" userId="7d4cf3a69c1d2468" providerId="LiveId" clId="{EF346C14-E088-4994-B709-ABAA27098DD2}" dt="2018-12-20T21:23:06.478" v="6016" actId="20577"/>
          <ac:spMkLst>
            <pc:docMk/>
            <pc:sldMk cId="1307603636" sldId="274"/>
            <ac:spMk id="5" creationId="{2D9AAA76-799E-4E01-8DF3-730E93113F96}"/>
          </ac:spMkLst>
        </pc:spChg>
        <pc:spChg chg="mod">
          <ac:chgData name="Jo Coles" userId="7d4cf3a69c1d2468" providerId="LiveId" clId="{EF346C14-E088-4994-B709-ABAA27098DD2}" dt="2018-12-20T21:25:48.064" v="6121" actId="20577"/>
          <ac:spMkLst>
            <pc:docMk/>
            <pc:sldMk cId="1307603636" sldId="274"/>
            <ac:spMk id="6" creationId="{33AF0D46-686D-4228-9305-8C8E73E57993}"/>
          </ac:spMkLst>
        </pc:spChg>
      </pc:sldChg>
      <pc:sldChg chg="modSp add del ord">
        <pc:chgData name="Jo Coles" userId="7d4cf3a69c1d2468" providerId="LiveId" clId="{EF346C14-E088-4994-B709-ABAA27098DD2}" dt="2018-12-20T21:24:39.169" v="6037" actId="2696"/>
        <pc:sldMkLst>
          <pc:docMk/>
          <pc:sldMk cId="2600917704" sldId="275"/>
        </pc:sldMkLst>
        <pc:spChg chg="mod">
          <ac:chgData name="Jo Coles" userId="7d4cf3a69c1d2468" providerId="LiveId" clId="{EF346C14-E088-4994-B709-ABAA27098DD2}" dt="2018-12-20T21:24:14.936" v="6032"/>
          <ac:spMkLst>
            <pc:docMk/>
            <pc:sldMk cId="2600917704" sldId="275"/>
            <ac:spMk id="6" creationId="{33AF0D46-686D-4228-9305-8C8E73E57993}"/>
          </ac:spMkLst>
        </pc:spChg>
      </pc:sldChg>
      <pc:sldChg chg="addSp delSp modSp add">
        <pc:chgData name="Jo Coles" userId="7d4cf3a69c1d2468" providerId="LiveId" clId="{EF346C14-E088-4994-B709-ABAA27098DD2}" dt="2018-12-20T22:47:11.520" v="8263" actId="255"/>
        <pc:sldMkLst>
          <pc:docMk/>
          <pc:sldMk cId="2638882515" sldId="275"/>
        </pc:sldMkLst>
        <pc:spChg chg="del mod">
          <ac:chgData name="Jo Coles" userId="7d4cf3a69c1d2468" providerId="LiveId" clId="{EF346C14-E088-4994-B709-ABAA27098DD2}" dt="2018-12-20T21:39:42.080" v="6343" actId="478"/>
          <ac:spMkLst>
            <pc:docMk/>
            <pc:sldMk cId="2638882515" sldId="275"/>
            <ac:spMk id="4" creationId="{1E14A823-1E83-4BB5-AEFA-808A16016632}"/>
          </ac:spMkLst>
        </pc:spChg>
        <pc:spChg chg="add mod">
          <ac:chgData name="Jo Coles" userId="7d4cf3a69c1d2468" providerId="LiveId" clId="{EF346C14-E088-4994-B709-ABAA27098DD2}" dt="2018-12-20T22:36:57.007" v="7295" actId="20577"/>
          <ac:spMkLst>
            <pc:docMk/>
            <pc:sldMk cId="2638882515" sldId="275"/>
            <ac:spMk id="5" creationId="{14EF25FC-B5CE-4D4A-8172-B60ED30A6158}"/>
          </ac:spMkLst>
        </pc:spChg>
        <pc:spChg chg="add del mod">
          <ac:chgData name="Jo Coles" userId="7d4cf3a69c1d2468" providerId="LiveId" clId="{EF346C14-E088-4994-B709-ABAA27098DD2}" dt="2018-12-20T21:39:46.015" v="6344" actId="478"/>
          <ac:spMkLst>
            <pc:docMk/>
            <pc:sldMk cId="2638882515" sldId="275"/>
            <ac:spMk id="6" creationId="{C7FA7768-1207-484F-8D58-483E8855BD3F}"/>
          </ac:spMkLst>
        </pc:spChg>
        <pc:spChg chg="add del mod">
          <ac:chgData name="Jo Coles" userId="7d4cf3a69c1d2468" providerId="LiveId" clId="{EF346C14-E088-4994-B709-ABAA27098DD2}" dt="2018-12-20T21:44:40.604" v="6460" actId="478"/>
          <ac:spMkLst>
            <pc:docMk/>
            <pc:sldMk cId="2638882515" sldId="275"/>
            <ac:spMk id="8" creationId="{C4D4E10F-B638-4A00-BE80-AB178260C8B7}"/>
          </ac:spMkLst>
        </pc:spChg>
        <pc:graphicFrameChg chg="del">
          <ac:chgData name="Jo Coles" userId="7d4cf3a69c1d2468" providerId="LiveId" clId="{EF346C14-E088-4994-B709-ABAA27098DD2}" dt="2018-12-20T21:39:26.890" v="6340" actId="478"/>
          <ac:graphicFrameMkLst>
            <pc:docMk/>
            <pc:sldMk cId="2638882515" sldId="275"/>
            <ac:graphicFrameMk id="2" creationId="{965E2AAA-8EBB-42D5-9010-02CA1B88018C}"/>
          </ac:graphicFrameMkLst>
        </pc:graphicFrameChg>
        <pc:graphicFrameChg chg="add mod modGraphic">
          <ac:chgData name="Jo Coles" userId="7d4cf3a69c1d2468" providerId="LiveId" clId="{EF346C14-E088-4994-B709-ABAA27098DD2}" dt="2018-12-20T22:47:11.520" v="8263" actId="255"/>
          <ac:graphicFrameMkLst>
            <pc:docMk/>
            <pc:sldMk cId="2638882515" sldId="275"/>
            <ac:graphicFrameMk id="7" creationId="{691F3CC8-EDE9-4C22-A96D-D943DC433A29}"/>
          </ac:graphicFrameMkLst>
        </pc:graphicFrameChg>
        <pc:picChg chg="del">
          <ac:chgData name="Jo Coles" userId="7d4cf3a69c1d2468" providerId="LiveId" clId="{EF346C14-E088-4994-B709-ABAA27098DD2}" dt="2018-12-20T21:38:48.310" v="6312" actId="478"/>
          <ac:picMkLst>
            <pc:docMk/>
            <pc:sldMk cId="2638882515" sldId="275"/>
            <ac:picMk id="3" creationId="{6A254E8C-263E-4F5E-91CC-5B255B4C05BF}"/>
          </ac:picMkLst>
        </pc:picChg>
      </pc:sldChg>
      <pc:sldMasterChg chg="setBg modSldLayout">
        <pc:chgData name="Jo Coles" userId="7d4cf3a69c1d2468" providerId="LiveId" clId="{EF346C14-E088-4994-B709-ABAA27098DD2}" dt="2018-12-20T20:44:19.407" v="5722"/>
        <pc:sldMasterMkLst>
          <pc:docMk/>
          <pc:sldMasterMk cId="3693386175" sldId="2147483660"/>
        </pc:sldMasterMkLst>
        <pc:sldLayoutChg chg="setBg">
          <pc:chgData name="Jo Coles" userId="7d4cf3a69c1d2468" providerId="LiveId" clId="{EF346C14-E088-4994-B709-ABAA27098DD2}" dt="2018-12-20T20:44:19.407" v="5722"/>
          <pc:sldLayoutMkLst>
            <pc:docMk/>
            <pc:sldMasterMk cId="3693386175" sldId="2147483660"/>
            <pc:sldLayoutMk cId="2826084802" sldId="2147483661"/>
          </pc:sldLayoutMkLst>
        </pc:sldLayoutChg>
        <pc:sldLayoutChg chg="setBg">
          <pc:chgData name="Jo Coles" userId="7d4cf3a69c1d2468" providerId="LiveId" clId="{EF346C14-E088-4994-B709-ABAA27098DD2}" dt="2018-12-20T20:44:19.407" v="5722"/>
          <pc:sldLayoutMkLst>
            <pc:docMk/>
            <pc:sldMasterMk cId="3693386175" sldId="2147483660"/>
            <pc:sldLayoutMk cId="787074971" sldId="2147483662"/>
          </pc:sldLayoutMkLst>
        </pc:sldLayoutChg>
        <pc:sldLayoutChg chg="setBg">
          <pc:chgData name="Jo Coles" userId="7d4cf3a69c1d2468" providerId="LiveId" clId="{EF346C14-E088-4994-B709-ABAA27098DD2}" dt="2018-12-20T20:44:19.407" v="5722"/>
          <pc:sldLayoutMkLst>
            <pc:docMk/>
            <pc:sldMasterMk cId="3693386175" sldId="2147483660"/>
            <pc:sldLayoutMk cId="243969796" sldId="2147483663"/>
          </pc:sldLayoutMkLst>
        </pc:sldLayoutChg>
        <pc:sldLayoutChg chg="setBg">
          <pc:chgData name="Jo Coles" userId="7d4cf3a69c1d2468" providerId="LiveId" clId="{EF346C14-E088-4994-B709-ABAA27098DD2}" dt="2018-12-20T20:44:19.407" v="5722"/>
          <pc:sldLayoutMkLst>
            <pc:docMk/>
            <pc:sldMasterMk cId="3693386175" sldId="2147483660"/>
            <pc:sldLayoutMk cId="2952474028" sldId="2147483664"/>
          </pc:sldLayoutMkLst>
        </pc:sldLayoutChg>
        <pc:sldLayoutChg chg="setBg">
          <pc:chgData name="Jo Coles" userId="7d4cf3a69c1d2468" providerId="LiveId" clId="{EF346C14-E088-4994-B709-ABAA27098DD2}" dt="2018-12-20T20:44:19.407" v="5722"/>
          <pc:sldLayoutMkLst>
            <pc:docMk/>
            <pc:sldMasterMk cId="3693386175" sldId="2147483660"/>
            <pc:sldLayoutMk cId="3312128959" sldId="2147483665"/>
          </pc:sldLayoutMkLst>
        </pc:sldLayoutChg>
        <pc:sldLayoutChg chg="setBg">
          <pc:chgData name="Jo Coles" userId="7d4cf3a69c1d2468" providerId="LiveId" clId="{EF346C14-E088-4994-B709-ABAA27098DD2}" dt="2018-12-20T20:44:19.407" v="5722"/>
          <pc:sldLayoutMkLst>
            <pc:docMk/>
            <pc:sldMasterMk cId="3693386175" sldId="2147483660"/>
            <pc:sldLayoutMk cId="390503477" sldId="2147483666"/>
          </pc:sldLayoutMkLst>
        </pc:sldLayoutChg>
        <pc:sldLayoutChg chg="setBg">
          <pc:chgData name="Jo Coles" userId="7d4cf3a69c1d2468" providerId="LiveId" clId="{EF346C14-E088-4994-B709-ABAA27098DD2}" dt="2018-12-20T20:44:19.407" v="5722"/>
          <pc:sldLayoutMkLst>
            <pc:docMk/>
            <pc:sldMasterMk cId="3693386175" sldId="2147483660"/>
            <pc:sldLayoutMk cId="2435258455" sldId="2147483667"/>
          </pc:sldLayoutMkLst>
        </pc:sldLayoutChg>
        <pc:sldLayoutChg chg="setBg">
          <pc:chgData name="Jo Coles" userId="7d4cf3a69c1d2468" providerId="LiveId" clId="{EF346C14-E088-4994-B709-ABAA27098DD2}" dt="2018-12-20T20:44:19.407" v="5722"/>
          <pc:sldLayoutMkLst>
            <pc:docMk/>
            <pc:sldMasterMk cId="3693386175" sldId="2147483660"/>
            <pc:sldLayoutMk cId="1005722191" sldId="2147483668"/>
          </pc:sldLayoutMkLst>
        </pc:sldLayoutChg>
        <pc:sldLayoutChg chg="setBg">
          <pc:chgData name="Jo Coles" userId="7d4cf3a69c1d2468" providerId="LiveId" clId="{EF346C14-E088-4994-B709-ABAA27098DD2}" dt="2018-12-20T20:44:19.407" v="5722"/>
          <pc:sldLayoutMkLst>
            <pc:docMk/>
            <pc:sldMasterMk cId="3693386175" sldId="2147483660"/>
            <pc:sldLayoutMk cId="3249675503" sldId="2147483669"/>
          </pc:sldLayoutMkLst>
        </pc:sldLayoutChg>
        <pc:sldLayoutChg chg="setBg">
          <pc:chgData name="Jo Coles" userId="7d4cf3a69c1d2468" providerId="LiveId" clId="{EF346C14-E088-4994-B709-ABAA27098DD2}" dt="2018-12-20T20:44:19.407" v="5722"/>
          <pc:sldLayoutMkLst>
            <pc:docMk/>
            <pc:sldMasterMk cId="3693386175" sldId="2147483660"/>
            <pc:sldLayoutMk cId="1553799049" sldId="2147483670"/>
          </pc:sldLayoutMkLst>
        </pc:sldLayoutChg>
        <pc:sldLayoutChg chg="setBg">
          <pc:chgData name="Jo Coles" userId="7d4cf3a69c1d2468" providerId="LiveId" clId="{EF346C14-E088-4994-B709-ABAA27098DD2}" dt="2018-12-20T20:44:19.407" v="5722"/>
          <pc:sldLayoutMkLst>
            <pc:docMk/>
            <pc:sldMasterMk cId="3693386175" sldId="2147483660"/>
            <pc:sldLayoutMk cId="2779249550"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CF082-38A4-42BA-A3B4-3CC3012DBE5B}" type="datetimeFigureOut">
              <a:rPr lang="en-GB" smtClean="0"/>
              <a:t>21/12/2018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73E3BB-ED1E-4520-B836-CBF29BAC5DA7}" type="slidenum">
              <a:rPr lang="en-GB" smtClean="0"/>
              <a:t>‹#›</a:t>
            </a:fld>
            <a:endParaRPr lang="en-GB"/>
          </a:p>
        </p:txBody>
      </p:sp>
    </p:spTree>
    <p:extLst>
      <p:ext uri="{BB962C8B-B14F-4D97-AF65-F5344CB8AC3E}">
        <p14:creationId xmlns:p14="http://schemas.microsoft.com/office/powerpoint/2010/main" val="2916325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5752A26F-256E-4423-A4AB-CC6D5496F9E0}"/>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xmlns="" id="{520D26F2-BCAA-45FB-9FB1-F567FD17CD15}"/>
              </a:ext>
            </a:extLst>
          </p:cNvPr>
          <p:cNvSpPr>
            <a:spLocks noGrp="1"/>
          </p:cNvSpPr>
          <p:nvPr>
            <p:ph type="body" idx="1"/>
          </p:nvPr>
        </p:nvSpPr>
        <p:spPr>
          <a:noFill/>
        </p:spPr>
        <p:txBody>
          <a:bodyPr/>
          <a:lstStyle/>
          <a:p>
            <a:r>
              <a:rPr lang="en-GB" altLang="en-US"/>
              <a:t>e.g. plan your extended writing first using a template</a:t>
            </a:r>
          </a:p>
        </p:txBody>
      </p:sp>
      <p:sp>
        <p:nvSpPr>
          <p:cNvPr id="40964" name="Slide Number Placeholder 3">
            <a:extLst>
              <a:ext uri="{FF2B5EF4-FFF2-40B4-BE49-F238E27FC236}">
                <a16:creationId xmlns:a16="http://schemas.microsoft.com/office/drawing/2014/main" xmlns="" id="{9F4E92DF-AA72-4D04-BE31-ACF9CB67D9D1}"/>
              </a:ext>
            </a:extLst>
          </p:cNvPr>
          <p:cNvSpPr>
            <a:spLocks noGrp="1"/>
          </p:cNvSpPr>
          <p:nvPr>
            <p:ph type="sldNum" sz="quarter" idx="5"/>
          </p:nvPr>
        </p:nvSpPr>
        <p:spPr>
          <a:noFill/>
        </p:spPr>
        <p:txBody>
          <a:bodyPr/>
          <a:lstStyle>
            <a:lvl1pPr eaLnBrk="0" hangingPunct="0">
              <a:spcBef>
                <a:spcPct val="30000"/>
              </a:spcBef>
              <a:defRPr sz="1200">
                <a:solidFill>
                  <a:schemeClr val="tx1"/>
                </a:solidFill>
                <a:latin typeface="Arial Rounded MT Bold" panose="020F0704030504030204" pitchFamily="34" charset="0"/>
              </a:defRPr>
            </a:lvl1pPr>
            <a:lvl2pPr marL="742950" indent="-285750" eaLnBrk="0" hangingPunct="0">
              <a:spcBef>
                <a:spcPct val="30000"/>
              </a:spcBef>
              <a:defRPr sz="1200">
                <a:solidFill>
                  <a:schemeClr val="tx1"/>
                </a:solidFill>
                <a:latin typeface="Arial Rounded MT Bold" panose="020F0704030504030204" pitchFamily="34" charset="0"/>
              </a:defRPr>
            </a:lvl2pPr>
            <a:lvl3pPr marL="1143000" indent="-228600" eaLnBrk="0" hangingPunct="0">
              <a:spcBef>
                <a:spcPct val="30000"/>
              </a:spcBef>
              <a:defRPr sz="1200">
                <a:solidFill>
                  <a:schemeClr val="tx1"/>
                </a:solidFill>
                <a:latin typeface="Arial Rounded MT Bold" panose="020F0704030504030204" pitchFamily="34" charset="0"/>
              </a:defRPr>
            </a:lvl3pPr>
            <a:lvl4pPr marL="1600200" indent="-228600" eaLnBrk="0" hangingPunct="0">
              <a:spcBef>
                <a:spcPct val="30000"/>
              </a:spcBef>
              <a:defRPr sz="1200">
                <a:solidFill>
                  <a:schemeClr val="tx1"/>
                </a:solidFill>
                <a:latin typeface="Arial Rounded MT Bold" panose="020F0704030504030204" pitchFamily="34" charset="0"/>
              </a:defRPr>
            </a:lvl4pPr>
            <a:lvl5pPr marL="2057400" indent="-228600" eaLnBrk="0" hangingPunct="0">
              <a:spcBef>
                <a:spcPct val="30000"/>
              </a:spcBef>
              <a:defRPr sz="1200">
                <a:solidFill>
                  <a:schemeClr val="tx1"/>
                </a:solidFill>
                <a:latin typeface="Arial Rounded MT Bold" panose="020F0704030504030204" pitchFamily="34" charset="0"/>
              </a:defRPr>
            </a:lvl5pPr>
            <a:lvl6pPr marL="2514600" indent="-228600" eaLnBrk="0" fontAlgn="base" hangingPunct="0">
              <a:spcBef>
                <a:spcPct val="30000"/>
              </a:spcBef>
              <a:spcAft>
                <a:spcPct val="0"/>
              </a:spcAft>
              <a:defRPr sz="1200">
                <a:solidFill>
                  <a:schemeClr val="tx1"/>
                </a:solidFill>
                <a:latin typeface="Arial Rounded MT Bold" panose="020F0704030504030204" pitchFamily="34" charset="0"/>
              </a:defRPr>
            </a:lvl6pPr>
            <a:lvl7pPr marL="2971800" indent="-228600" eaLnBrk="0" fontAlgn="base" hangingPunct="0">
              <a:spcBef>
                <a:spcPct val="30000"/>
              </a:spcBef>
              <a:spcAft>
                <a:spcPct val="0"/>
              </a:spcAft>
              <a:defRPr sz="1200">
                <a:solidFill>
                  <a:schemeClr val="tx1"/>
                </a:solidFill>
                <a:latin typeface="Arial Rounded MT Bold" panose="020F0704030504030204" pitchFamily="34" charset="0"/>
              </a:defRPr>
            </a:lvl7pPr>
            <a:lvl8pPr marL="3429000" indent="-228600" eaLnBrk="0" fontAlgn="base" hangingPunct="0">
              <a:spcBef>
                <a:spcPct val="30000"/>
              </a:spcBef>
              <a:spcAft>
                <a:spcPct val="0"/>
              </a:spcAft>
              <a:defRPr sz="1200">
                <a:solidFill>
                  <a:schemeClr val="tx1"/>
                </a:solidFill>
                <a:latin typeface="Arial Rounded MT Bold" panose="020F0704030504030204" pitchFamily="34" charset="0"/>
              </a:defRPr>
            </a:lvl8pPr>
            <a:lvl9pPr marL="3886200" indent="-228600" eaLnBrk="0" fontAlgn="base" hangingPunct="0">
              <a:spcBef>
                <a:spcPct val="30000"/>
              </a:spcBef>
              <a:spcAft>
                <a:spcPct val="0"/>
              </a:spcAft>
              <a:defRPr sz="1200">
                <a:solidFill>
                  <a:schemeClr val="tx1"/>
                </a:solidFill>
                <a:latin typeface="Arial Rounded MT Bold" panose="020F0704030504030204" pitchFamily="34" charset="0"/>
              </a:defRPr>
            </a:lvl9pPr>
          </a:lstStyle>
          <a:p>
            <a:pPr eaLnBrk="1" hangingPunct="1">
              <a:spcBef>
                <a:spcPct val="0"/>
              </a:spcBef>
            </a:pPr>
            <a:fld id="{D0DFE3A5-0BDB-415C-95D8-848A72070AA8}" type="slidenum">
              <a:rPr lang="en-US" altLang="en-US"/>
              <a:pPr eaLnBrk="1" hangingPunct="1">
                <a:spcBef>
                  <a:spcPct val="0"/>
                </a:spcBef>
              </a:pPr>
              <a:t>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282608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155379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277924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787074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24396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2952474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3312128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390503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243525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1005722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7F908C-CB26-4FB0-AF8F-3B8D5E5FF052}" type="datetimeFigureOut">
              <a:rPr lang="en-GB" smtClean="0"/>
              <a:t>21/12/2018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80387D2-8715-4E56-955C-F964EA5AD7B7}" type="slidenum">
              <a:rPr lang="en-GB" smtClean="0"/>
              <a:t>‹#›</a:t>
            </a:fld>
            <a:endParaRPr lang="en-GB" dirty="0"/>
          </a:p>
        </p:txBody>
      </p:sp>
    </p:spTree>
    <p:extLst>
      <p:ext uri="{BB962C8B-B14F-4D97-AF65-F5344CB8AC3E}">
        <p14:creationId xmlns:p14="http://schemas.microsoft.com/office/powerpoint/2010/main" val="324967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F908C-CB26-4FB0-AF8F-3B8D5E5FF052}" type="datetimeFigureOut">
              <a:rPr lang="en-GB" smtClean="0"/>
              <a:t>21/12/2018</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387D2-8715-4E56-955C-F964EA5AD7B7}" type="slidenum">
              <a:rPr lang="en-GB" smtClean="0"/>
              <a:t>‹#›</a:t>
            </a:fld>
            <a:endParaRPr lang="en-GB" dirty="0"/>
          </a:p>
        </p:txBody>
      </p:sp>
    </p:spTree>
    <p:extLst>
      <p:ext uri="{BB962C8B-B14F-4D97-AF65-F5344CB8AC3E}">
        <p14:creationId xmlns:p14="http://schemas.microsoft.com/office/powerpoint/2010/main" val="3693386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2" Target="../media/image1.jpeg" Type="http://schemas.openxmlformats.org/officeDocument/2006/relationships/image"/><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arget="../media/image1.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arget="../media/image1.jpe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3" Target="../media/image10.jpeg" Type="http://schemas.openxmlformats.org/officeDocument/2006/relationships/image"/><Relationship Id="rId2" Target="../media/image9.jpeg" Type="http://schemas.openxmlformats.org/officeDocument/2006/relationships/image"/><Relationship Id="rId1" Target="../slideLayouts/slideLayout7.xml" Type="http://schemas.openxmlformats.org/officeDocument/2006/relationships/slideLayout"/></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arget="http://www.michaelridpath.com/icelandic-series-home.html" TargetMode="External" Type="http://schemas.openxmlformats.org/officeDocument/2006/relationships/hyperlink"/><Relationship Id="rId2" Target="../media/image1.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3" Target="../media/image3.png" Type="http://schemas.openxmlformats.org/officeDocument/2006/relationships/image"/><Relationship Id="rId2" Target="../media/image1.jpeg" Type="http://schemas.openxmlformats.org/officeDocument/2006/relationships/image"/><Relationship Id="rId1" Target="../slideLayouts/slideLayout7.xml" Type="http://schemas.openxmlformats.org/officeDocument/2006/relationships/slideLayout"/></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arget="http://www.michaelridpath.com/icelandic-series-home.html" TargetMode="External" Type="http://schemas.openxmlformats.org/officeDocument/2006/relationships/hyperlink"/><Relationship Id="rId2" Target="../media/image1.jpeg" Type="http://schemas.openxmlformats.org/officeDocument/2006/relationships/image"/><Relationship Id="rId1" Target="../slideLayouts/slideLayout3.xml" Type="http://schemas.openxmlformats.org/officeDocument/2006/relationships/slideLayout"/><Relationship Id="rId5" Target="../media/image5.jpeg" Type="http://schemas.openxmlformats.org/officeDocument/2006/relationships/image"/><Relationship Id="rId4" Target="../media/image4.jpeg" Type="http://schemas.openxmlformats.org/officeDocument/2006/relationships/image"/></Relationships>
</file>

<file path=ppt/slides/_rels/slide6.xml.rels><?xml version="1.0" encoding="UTF-8" standalone="yes" ?><Relationships xmlns="http://schemas.openxmlformats.org/package/2006/relationships"><Relationship Id="rId2" Target="../media/image1.jpeg" Type="http://schemas.openxmlformats.org/officeDocument/2006/relationships/image"/><Relationship Id="rId1" Target="../slideLayouts/slideLayout7.xml" Type="http://schemas.openxmlformats.org/officeDocument/2006/relationships/slideLayout"/></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arget="../media/image1.jpeg" Type="http://schemas.openxmlformats.org/officeDocument/2006/relationships/imag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a16="http://schemas.microsoft.com/office/drawing/2014/main" xmlns="" id="{D0EFCD7C-977F-40CD-ACA4-FE3438FD7DAD}"/>
              </a:ext>
            </a:extLst>
          </p:cNvPr>
          <p:cNvSpPr>
            <a:spLocks noGrp="1"/>
          </p:cNvSpPr>
          <p:nvPr>
            <p:ph type="ctrTitle"/>
          </p:nvPr>
        </p:nvSpPr>
        <p:spPr>
          <a:xfrm>
            <a:off x="685800" y="2160772"/>
            <a:ext cx="7772400" cy="2387600"/>
          </a:xfrm>
          <a:solidFill>
            <a:srgbClr val="F2F2F2">
              <a:alpha val="80000"/>
            </a:srgbClr>
          </a:solidFill>
          <a:ln>
            <a:solidFill>
              <a:schemeClr val="accent4"/>
            </a:solidFill>
          </a:ln>
        </p:spPr>
        <p:txBody>
          <a:bodyPr anchor="ctr">
            <a:normAutofit fontScale="90000"/>
          </a:bodyPr>
          <a:lstStyle/>
          <a:p>
            <a:r>
              <a:rPr lang="en-GB" dirty="0">
                <a:solidFill>
                  <a:srgbClr val="343432"/>
                </a:solidFill>
                <a:latin typeface="Frutiger 55" pitchFamily="50" charset="0"/>
                <a:cs typeface="Arial" panose="020B0604020202020204" pitchFamily="34" charset="0"/>
              </a:rPr>
              <a:t>Using literature in the geography classroom</a:t>
            </a:r>
          </a:p>
        </p:txBody>
      </p:sp>
      <p:sp>
        <p:nvSpPr>
          <p:cNvPr id="4" name="Subtitle 3">
            <a:extLst>
              <a:ext uri="{FF2B5EF4-FFF2-40B4-BE49-F238E27FC236}">
                <a16:creationId xmlns:a16="http://schemas.microsoft.com/office/drawing/2014/main" xmlns="" id="{0DFCE627-F6E9-4875-8BF4-3ADEB3A3A2C9}"/>
              </a:ext>
            </a:extLst>
          </p:cNvPr>
          <p:cNvSpPr>
            <a:spLocks noGrp="1"/>
          </p:cNvSpPr>
          <p:nvPr>
            <p:ph type="subTitle" idx="1"/>
          </p:nvPr>
        </p:nvSpPr>
        <p:spPr>
          <a:xfrm>
            <a:off x="1143000" y="4976375"/>
            <a:ext cx="6858000" cy="1280886"/>
          </a:xfrm>
          <a:solidFill>
            <a:srgbClr val="F2F2F2">
              <a:alpha val="80000"/>
            </a:srgbClr>
          </a:solidFill>
          <a:ln>
            <a:solidFill>
              <a:schemeClr val="accent4"/>
            </a:solidFill>
          </a:ln>
        </p:spPr>
        <p:txBody>
          <a:bodyPr vert="horz" lIns="91440" tIns="45720" rIns="91440" bIns="45720" rtlCol="0" anchor="ctr">
            <a:normAutofit/>
          </a:bodyPr>
          <a:lstStyle/>
          <a:p>
            <a:pPr>
              <a:spcBef>
                <a:spcPct val="0"/>
              </a:spcBef>
            </a:pPr>
            <a:r>
              <a:rPr lang="en-GB" sz="4400" dirty="0">
                <a:solidFill>
                  <a:srgbClr val="343432"/>
                </a:solidFill>
                <a:latin typeface="Frutiger 55" pitchFamily="50" charset="0"/>
                <a:ea typeface="+mj-ea"/>
                <a:cs typeface="Arial" panose="020B0604020202020204" pitchFamily="34" charset="0"/>
              </a:rPr>
              <a:t>Iceland</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6839" y="685550"/>
            <a:ext cx="5215139" cy="1063754"/>
          </a:xfrm>
          <a:prstGeom prst="rect">
            <a:avLst/>
          </a:prstGeom>
        </p:spPr>
      </p:pic>
    </p:spTree>
    <p:extLst>
      <p:ext uri="{BB962C8B-B14F-4D97-AF65-F5344CB8AC3E}">
        <p14:creationId xmlns:p14="http://schemas.microsoft.com/office/powerpoint/2010/main" val="1636472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a:extLst>
              <a:ext uri="{FF2B5EF4-FFF2-40B4-BE49-F238E27FC236}">
                <a16:creationId xmlns:a16="http://schemas.microsoft.com/office/drawing/2014/main" xmlns="" id="{57B9B23A-290B-4A75-92C9-C5DC71DAAE7D}"/>
              </a:ext>
            </a:extLst>
          </p:cNvPr>
          <p:cNvSpPr/>
          <p:nvPr/>
        </p:nvSpPr>
        <p:spPr>
          <a:xfrm>
            <a:off x="754912" y="1005612"/>
            <a:ext cx="7410893" cy="4746601"/>
          </a:xfrm>
          <a:prstGeom prst="rect">
            <a:avLst/>
          </a:prstGeom>
          <a:solidFill>
            <a:srgbClr val="FFFFFF"/>
          </a:solidFill>
          <a:ln w="19050">
            <a:solidFill>
              <a:srgbClr val="FAAB12"/>
            </a:solidFill>
          </a:ln>
        </p:spPr>
        <p:txBody>
          <a:bodyPr wrap="square" rtlCol="0">
            <a:normAutofit lnSpcReduction="10000"/>
          </a:bodyPr>
          <a:lstStyle/>
          <a:p>
            <a:pPr algn="ctr"/>
            <a:r>
              <a:rPr lang="en-GB" sz="2400" dirty="0">
                <a:latin typeface="Arial" panose="020B0604020202020204" pitchFamily="34" charset="0"/>
                <a:cs typeface="Arial" panose="020B0604020202020204" pitchFamily="34" charset="0"/>
              </a:rPr>
              <a:t>“They crept southwards through the lava field. It had spewed out of the big mountains to the south several thousand years ago, ending up in the fjord just between the two farms at a place called Hraunsvik, or ‘Lava Bay’. For several kilometres it flowed in a tumult of stone and moss, twenty or thirty metres above the surrounding plain. It was possible to crawl along the wrinkles of the lava, to slither through cracks, to lurk behind the extraordinary shapes that reared upwards. There was one spot where the lava seemed to form the silhouettes of two horses standing together, when viewed from a certain angle.” (Michael Ridpath’s ‘66° North)</a:t>
            </a:r>
          </a:p>
        </p:txBody>
      </p:sp>
    </p:spTree>
    <p:extLst>
      <p:ext uri="{BB962C8B-B14F-4D97-AF65-F5344CB8AC3E}">
        <p14:creationId xmlns:p14="http://schemas.microsoft.com/office/powerpoint/2010/main" val="2435442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fwillis\Desktop\Literature pics\DSC_799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203"/>
          <a:stretch/>
        </p:blipFill>
        <p:spPr bwMode="auto">
          <a:xfrm>
            <a:off x="0" y="0"/>
            <a:ext cx="933663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643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a:extLst>
              <a:ext uri="{FF2B5EF4-FFF2-40B4-BE49-F238E27FC236}">
                <a16:creationId xmlns:a16="http://schemas.microsoft.com/office/drawing/2014/main" xmlns="" id="{2D9AAA76-799E-4E01-8DF3-730E93113F96}"/>
              </a:ext>
            </a:extLst>
          </p:cNvPr>
          <p:cNvSpPr>
            <a:spLocks noGrp="1"/>
          </p:cNvSpPr>
          <p:nvPr>
            <p:ph type="title"/>
          </p:nvPr>
        </p:nvSpPr>
        <p:spPr>
          <a:xfrm>
            <a:off x="628650" y="399143"/>
            <a:ext cx="7886700" cy="1037771"/>
          </a:xfrm>
          <a:solidFill>
            <a:srgbClr val="FFFFFF"/>
          </a:solidFill>
          <a:ln w="19050">
            <a:solidFill>
              <a:srgbClr val="FAAB12"/>
            </a:solidFill>
          </a:ln>
        </p:spPr>
        <p:txBody>
          <a:bodyPr vert="horz" wrap="square" lIns="91440" tIns="45720" rIns="91440" bIns="45720" rtlCol="0">
            <a:normAutofit fontScale="92500"/>
          </a:bodyPr>
          <a:lstStyle/>
          <a:p>
            <a:pPr defTabSz="457200">
              <a:spcBef>
                <a:spcPts val="1000"/>
              </a:spcBef>
            </a:pPr>
            <a:r>
              <a:rPr lang="en-GB" sz="2400" dirty="0">
                <a:latin typeface="Arial" panose="020B0604020202020204" pitchFamily="34" charset="0"/>
                <a:ea typeface="+mn-ea"/>
                <a:cs typeface="Arial" panose="020B0604020202020204" pitchFamily="34" charset="0"/>
              </a:rPr>
              <a:t>Other suggestions</a:t>
            </a:r>
          </a:p>
        </p:txBody>
      </p:sp>
      <p:sp>
        <p:nvSpPr>
          <p:cNvPr id="4" name="Content Placeholder 3">
            <a:extLst>
              <a:ext uri="{FF2B5EF4-FFF2-40B4-BE49-F238E27FC236}">
                <a16:creationId xmlns:a16="http://schemas.microsoft.com/office/drawing/2014/main" xmlns="" id="{A3909C80-B324-4FB1-9D11-9792236D903F}"/>
              </a:ext>
            </a:extLst>
          </p:cNvPr>
          <p:cNvSpPr>
            <a:spLocks noGrp="1"/>
          </p:cNvSpPr>
          <p:nvPr>
            <p:ph idx="1"/>
          </p:nvPr>
        </p:nvSpPr>
        <p:spPr>
          <a:xfrm>
            <a:off x="628650" y="1608594"/>
            <a:ext cx="7886700" cy="5076000"/>
          </a:xfrm>
          <a:solidFill>
            <a:srgbClr val="FFFFFF"/>
          </a:solidFill>
          <a:ln w="19050">
            <a:solidFill>
              <a:srgbClr val="FAAB12"/>
            </a:solidFill>
          </a:ln>
        </p:spPr>
        <p:txBody>
          <a:bodyPr wrap="square" rtlCol="0">
            <a:normAutofit fontScale="92500" lnSpcReduction="20000"/>
          </a:bodyPr>
          <a:lstStyle/>
          <a:p>
            <a:pPr marL="0" defTabSz="457200"/>
            <a:r>
              <a:rPr lang="en-GB" sz="2400" dirty="0">
                <a:latin typeface="Arial" panose="020B0604020202020204" pitchFamily="34" charset="0"/>
                <a:cs typeface="Arial" panose="020B0604020202020204" pitchFamily="34" charset="0"/>
              </a:rPr>
              <a:t>Remain in silence, no discussion, students to create an annotated field sketch of the landscape described in the text. Share with a friend &amp; discuss.</a:t>
            </a:r>
          </a:p>
          <a:p>
            <a:pPr marL="0" defTabSz="457200"/>
            <a:r>
              <a:rPr lang="en-GB" sz="2400" dirty="0">
                <a:latin typeface="Arial" panose="020B0604020202020204" pitchFamily="34" charset="0"/>
                <a:cs typeface="Arial" panose="020B0604020202020204" pitchFamily="34" charset="0"/>
              </a:rPr>
              <a:t>Students write down as many key geographic words as they can remember from the text and define them. Quiz each other.</a:t>
            </a:r>
          </a:p>
          <a:p>
            <a:pPr marL="0" defTabSz="457200"/>
            <a:r>
              <a:rPr lang="en-GB" sz="2400" dirty="0">
                <a:latin typeface="Arial" panose="020B0604020202020204" pitchFamily="34" charset="0"/>
                <a:cs typeface="Arial" panose="020B0604020202020204" pitchFamily="34" charset="0"/>
              </a:rPr>
              <a:t>Reveal a photograph of the suggested landscape. Discuss with students – is this what you visualised, what is different, do you agree with what is shown.</a:t>
            </a:r>
          </a:p>
          <a:p>
            <a:pPr marL="0" defTabSz="457200"/>
            <a:r>
              <a:rPr lang="en-GB" sz="2400" dirty="0">
                <a:latin typeface="Arial" panose="020B0604020202020204" pitchFamily="34" charset="0"/>
                <a:cs typeface="Arial" panose="020B0604020202020204" pitchFamily="34" charset="0"/>
              </a:rPr>
              <a:t>Debate the information from the text e.g. ‘Iceland is distinctive because…..’</a:t>
            </a:r>
          </a:p>
          <a:p>
            <a:pPr marL="0" defTabSz="457200"/>
            <a:r>
              <a:rPr lang="en-GB" sz="2400" dirty="0">
                <a:latin typeface="Arial" panose="020B0604020202020204" pitchFamily="34" charset="0"/>
                <a:cs typeface="Arial" panose="020B0604020202020204" pitchFamily="34" charset="0"/>
              </a:rPr>
              <a:t>Follow up by researching places named in the text to identify if they are accurately portrayed</a:t>
            </a:r>
          </a:p>
          <a:p>
            <a:pPr marL="0" defTabSz="457200"/>
            <a:r>
              <a:rPr lang="en-GB" sz="2400" dirty="0">
                <a:latin typeface="Arial" panose="020B0604020202020204" pitchFamily="34" charset="0"/>
                <a:cs typeface="Arial" panose="020B0604020202020204" pitchFamily="34" charset="0"/>
              </a:rPr>
              <a:t>Use Google Earth / GIS to explore the locations described in the text and compare to the text information</a:t>
            </a:r>
          </a:p>
          <a:p>
            <a:pPr marL="0" defTabSz="457200"/>
            <a:r>
              <a:rPr lang="en-GB" sz="2400" dirty="0">
                <a:latin typeface="Arial" panose="020B0604020202020204" pitchFamily="34" charset="0"/>
                <a:cs typeface="Arial" panose="020B0604020202020204" pitchFamily="34" charset="0"/>
              </a:rPr>
              <a:t>Extended writing challenge</a:t>
            </a:r>
          </a:p>
        </p:txBody>
      </p:sp>
    </p:spTree>
    <p:extLst>
      <p:ext uri="{BB962C8B-B14F-4D97-AF65-F5344CB8AC3E}">
        <p14:creationId xmlns:p14="http://schemas.microsoft.com/office/powerpoint/2010/main" val="2429667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a:extLst>
              <a:ext uri="{FF2B5EF4-FFF2-40B4-BE49-F238E27FC236}">
                <a16:creationId xmlns:a16="http://schemas.microsoft.com/office/drawing/2014/main" xmlns="" id="{2D9AAA76-799E-4E01-8DF3-730E93113F96}"/>
              </a:ext>
            </a:extLst>
          </p:cNvPr>
          <p:cNvSpPr>
            <a:spLocks noGrp="1"/>
          </p:cNvSpPr>
          <p:nvPr>
            <p:ph type="title"/>
          </p:nvPr>
        </p:nvSpPr>
        <p:spPr>
          <a:xfrm>
            <a:off x="628650" y="399143"/>
            <a:ext cx="7886700" cy="1124857"/>
          </a:xfrm>
          <a:solidFill>
            <a:srgbClr val="FFFFFF"/>
          </a:solidFill>
          <a:ln w="19050">
            <a:solidFill>
              <a:srgbClr val="FAAB12"/>
            </a:solidFill>
          </a:ln>
        </p:spPr>
        <p:txBody>
          <a:bodyPr vert="horz" wrap="square" lIns="91440" tIns="45720" rIns="91440" bIns="45720" rtlCol="0" anchor="ctr">
            <a:normAutofit fontScale="92500"/>
          </a:bodyPr>
          <a:lstStyle/>
          <a:p>
            <a:pPr defTabSz="457200">
              <a:spcBef>
                <a:spcPts val="1000"/>
              </a:spcBef>
            </a:pPr>
            <a:r>
              <a:rPr lang="en-GB" sz="2400" dirty="0">
                <a:latin typeface="Arial" panose="020B0604020202020204" pitchFamily="34" charset="0"/>
                <a:ea typeface="+mn-ea"/>
                <a:cs typeface="Arial" panose="020B0604020202020204" pitchFamily="34" charset="0"/>
              </a:rPr>
              <a:t>Extended writing activity example</a:t>
            </a:r>
          </a:p>
        </p:txBody>
      </p:sp>
      <p:sp>
        <p:nvSpPr>
          <p:cNvPr id="6" name="TextBox 5">
            <a:extLst>
              <a:ext uri="{FF2B5EF4-FFF2-40B4-BE49-F238E27FC236}">
                <a16:creationId xmlns:a16="http://schemas.microsoft.com/office/drawing/2014/main" xmlns="" id="{33AF0D46-686D-4228-9305-8C8E73E57993}"/>
              </a:ext>
            </a:extLst>
          </p:cNvPr>
          <p:cNvSpPr txBox="1"/>
          <p:nvPr/>
        </p:nvSpPr>
        <p:spPr>
          <a:xfrm>
            <a:off x="628650" y="1956640"/>
            <a:ext cx="8032654" cy="3725122"/>
          </a:xfrm>
          <a:prstGeom prst="rect">
            <a:avLst/>
          </a:prstGeom>
          <a:solidFill>
            <a:srgbClr val="FFFFFF"/>
          </a:solidFill>
          <a:ln w="19050">
            <a:solidFill>
              <a:srgbClr val="FAAB12"/>
            </a:solidFill>
          </a:ln>
        </p:spPr>
        <p:txBody>
          <a:bodyPr vert="horz" wrap="square" lIns="91440" tIns="45720" rIns="91440" bIns="45720" rtlCol="0" anchor="ctr">
            <a:normAutofit/>
          </a:bodyPr>
          <a:lstStyle>
            <a:lvl1pPr>
              <a:lnSpc>
                <a:spcPct val="90000"/>
              </a:lnSpc>
              <a:spcBef>
                <a:spcPts val="1000"/>
              </a:spcBef>
              <a:buNone/>
              <a:defRPr sz="2400">
                <a:latin typeface="Arial" panose="020B0604020202020204" pitchFamily="34" charset="0"/>
                <a:cs typeface="Arial" panose="020B0604020202020204" pitchFamily="34" charset="0"/>
              </a:defRPr>
            </a:lvl1pPr>
          </a:lstStyle>
          <a:p>
            <a:r>
              <a:rPr lang="en-GB" dirty="0"/>
              <a:t>After you have read some text descriptions of Iceland together, analysed the photographs, and explored the landscape, set students an extended writing challenge.</a:t>
            </a:r>
          </a:p>
          <a:p>
            <a:endParaRPr lang="en-GB" dirty="0"/>
          </a:p>
          <a:p>
            <a:r>
              <a:rPr lang="en-GB" dirty="0"/>
              <a:t>e.g. What makes Iceland such a distinctive place?</a:t>
            </a:r>
          </a:p>
          <a:p>
            <a:endParaRPr lang="en-GB" dirty="0"/>
          </a:p>
          <a:p>
            <a:r>
              <a:rPr lang="en-GB" dirty="0" smtClean="0"/>
              <a:t>You </a:t>
            </a:r>
            <a:r>
              <a:rPr lang="en-GB" dirty="0"/>
              <a:t>can provide support through different forms such as VCOP or learning grids or structure strips as required.</a:t>
            </a:r>
          </a:p>
        </p:txBody>
      </p:sp>
    </p:spTree>
    <p:extLst>
      <p:ext uri="{BB962C8B-B14F-4D97-AF65-F5344CB8AC3E}">
        <p14:creationId xmlns:p14="http://schemas.microsoft.com/office/powerpoint/2010/main" val="3331583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xmlns="" id="{3DF367BB-D390-4AA7-8325-A4E702B84601}"/>
              </a:ext>
            </a:extLst>
          </p:cNvPr>
          <p:cNvSpPr txBox="1">
            <a:spLocks/>
          </p:cNvSpPr>
          <p:nvPr/>
        </p:nvSpPr>
        <p:spPr>
          <a:xfrm>
            <a:off x="0" y="-3248"/>
            <a:ext cx="9144000" cy="609423"/>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a:latin typeface="Arial" panose="020B0604020202020204" pitchFamily="34" charset="0"/>
                <a:cs typeface="Arial" panose="020B0604020202020204" pitchFamily="34" charset="0"/>
              </a:rPr>
              <a:t>Extended writing support: learning grid</a:t>
            </a:r>
          </a:p>
        </p:txBody>
      </p:sp>
      <p:graphicFrame>
        <p:nvGraphicFramePr>
          <p:cNvPr id="4" name="Table 3">
            <a:extLst>
              <a:ext uri="{FF2B5EF4-FFF2-40B4-BE49-F238E27FC236}">
                <a16:creationId xmlns:a16="http://schemas.microsoft.com/office/drawing/2014/main" xmlns="" id="{B2539407-9A08-48C0-A60A-62FFF89B40C7}"/>
              </a:ext>
            </a:extLst>
          </p:cNvPr>
          <p:cNvGraphicFramePr>
            <a:graphicFrameLocks noGrp="1"/>
          </p:cNvGraphicFramePr>
          <p:nvPr>
            <p:extLst>
              <p:ext uri="{D42A27DB-BD31-4B8C-83A1-F6EECF244321}">
                <p14:modId xmlns:p14="http://schemas.microsoft.com/office/powerpoint/2010/main" val="2229830626"/>
              </p:ext>
            </p:extLst>
          </p:nvPr>
        </p:nvGraphicFramePr>
        <p:xfrm>
          <a:off x="373556" y="533978"/>
          <a:ext cx="8504630" cy="5836795"/>
        </p:xfrm>
        <a:graphic>
          <a:graphicData uri="http://schemas.openxmlformats.org/drawingml/2006/table">
            <a:tbl>
              <a:tblPr firstRow="1" bandRow="1">
                <a:tableStyleId>{69CF1AB2-1976-4502-BF36-3FF5EA218861}</a:tableStyleId>
              </a:tblPr>
              <a:tblGrid>
                <a:gridCol w="2042205">
                  <a:extLst>
                    <a:ext uri="{9D8B030D-6E8A-4147-A177-3AD203B41FA5}">
                      <a16:colId xmlns:a16="http://schemas.microsoft.com/office/drawing/2014/main" xmlns="" val="20000"/>
                    </a:ext>
                  </a:extLst>
                </a:gridCol>
                <a:gridCol w="6462425">
                  <a:extLst>
                    <a:ext uri="{9D8B030D-6E8A-4147-A177-3AD203B41FA5}">
                      <a16:colId xmlns:a16="http://schemas.microsoft.com/office/drawing/2014/main" xmlns="" val="20001"/>
                    </a:ext>
                  </a:extLst>
                </a:gridCol>
              </a:tblGrid>
              <a:tr h="1256482">
                <a:tc>
                  <a:txBody>
                    <a:bodyPr/>
                    <a:lstStyle/>
                    <a:p>
                      <a:endParaRPr lang="en-GB" sz="13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pPr>
                      <a:r>
                        <a:rPr lang="en-GB" sz="1600" b="0" dirty="0">
                          <a:latin typeface="Arial" panose="020B0604020202020204" pitchFamily="34" charset="0"/>
                          <a:cs typeface="Arial" panose="020B0604020202020204" pitchFamily="34" charset="0"/>
                        </a:rPr>
                        <a:t>volcanic                     </a:t>
                      </a:r>
                      <a:r>
                        <a:rPr lang="en-GB" sz="1600" b="0" baseline="0" dirty="0">
                          <a:latin typeface="Arial" panose="020B0604020202020204" pitchFamily="34" charset="0"/>
                          <a:cs typeface="Arial" panose="020B0604020202020204" pitchFamily="34" charset="0"/>
                        </a:rPr>
                        <a:t>rural                urban                  distinctive</a:t>
                      </a:r>
                    </a:p>
                    <a:p>
                      <a:pPr algn="ctr">
                        <a:lnSpc>
                          <a:spcPct val="100000"/>
                        </a:lnSpc>
                      </a:pPr>
                      <a:r>
                        <a:rPr lang="en-GB" sz="1600" b="0" baseline="0" dirty="0">
                          <a:latin typeface="Arial" panose="020B0604020202020204" pitchFamily="34" charset="0"/>
                          <a:cs typeface="Arial" panose="020B0604020202020204" pitchFamily="34" charset="0"/>
                        </a:rPr>
                        <a:t>physical features              atmospheric      human features                 climate              polar                 aurora borealis              </a:t>
                      </a:r>
                      <a:r>
                        <a:rPr lang="en-GB" sz="1600" b="0" i="0" baseline="0" dirty="0">
                          <a:solidFill>
                            <a:srgbClr val="000000"/>
                          </a:solidFill>
                          <a:effectLst/>
                          <a:latin typeface="Arial" panose="020B0604020202020204" pitchFamily="34" charset="0"/>
                          <a:cs typeface="Arial" panose="020B0604020202020204" pitchFamily="34" charset="0"/>
                        </a:rPr>
                        <a:t>j</a:t>
                      </a:r>
                      <a:r>
                        <a:rPr lang="en-GB" sz="1600" b="0" i="0" dirty="0">
                          <a:solidFill>
                            <a:srgbClr val="000000"/>
                          </a:solidFill>
                          <a:effectLst/>
                          <a:latin typeface="Arial" panose="020B0604020202020204" pitchFamily="34" charset="0"/>
                          <a:ea typeface="Calibri" panose="020F0502020204030204" pitchFamily="34" charset="0"/>
                          <a:cs typeface="Arial" panose="020B0604020202020204" pitchFamily="34" charset="0"/>
                        </a:rPr>
                        <a:t>ökulhlaup </a:t>
                      </a:r>
                      <a:r>
                        <a:rPr lang="en-GB" sz="1600" b="0" i="0" baseline="0" dirty="0">
                          <a:effectLst/>
                          <a:latin typeface="Arial" panose="020B0604020202020204" pitchFamily="34" charset="0"/>
                          <a:cs typeface="Arial" panose="020B0604020202020204" pitchFamily="34" charset="0"/>
                        </a:rPr>
                        <a:t>sustainability</a:t>
                      </a:r>
                      <a:r>
                        <a:rPr lang="en-GB" sz="1600" b="0" baseline="0" dirty="0">
                          <a:latin typeface="Arial" panose="020B0604020202020204" pitchFamily="34" charset="0"/>
                          <a:cs typeface="Arial" panose="020B0604020202020204" pitchFamily="34" charset="0"/>
                        </a:rPr>
                        <a:t>                     energy                 environment                 lava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0"/>
                  </a:ext>
                </a:extLst>
              </a:tr>
              <a:tr h="1490247">
                <a:tc>
                  <a:txBody>
                    <a:bodyPr/>
                    <a:lstStyle/>
                    <a:p>
                      <a:endParaRPr lang="en-GB" sz="13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pPr>
                      <a:r>
                        <a:rPr lang="en-GB" sz="1600" b="0" baseline="0" dirty="0">
                          <a:solidFill>
                            <a:schemeClr val="tx1"/>
                          </a:solidFill>
                          <a:latin typeface="Arial" panose="020B0604020202020204" pitchFamily="34" charset="0"/>
                          <a:cs typeface="Arial" panose="020B0604020202020204" pitchFamily="34" charset="0"/>
                        </a:rPr>
                        <a:t>however                        </a:t>
                      </a:r>
                      <a:r>
                        <a:rPr lang="en-GB" sz="1600" b="0" dirty="0">
                          <a:solidFill>
                            <a:schemeClr val="tx1"/>
                          </a:solidFill>
                          <a:latin typeface="Arial" panose="020B0604020202020204" pitchFamily="34" charset="0"/>
                          <a:cs typeface="Arial" panose="020B0604020202020204" pitchFamily="34" charset="0"/>
                        </a:rPr>
                        <a:t>likewise                  </a:t>
                      </a:r>
                      <a:r>
                        <a:rPr lang="en-GB" sz="1600" b="0" baseline="0" dirty="0">
                          <a:solidFill>
                            <a:schemeClr val="tx1"/>
                          </a:solidFill>
                          <a:latin typeface="Arial" panose="020B0604020202020204" pitchFamily="34" charset="0"/>
                          <a:cs typeface="Arial" panose="020B0604020202020204" pitchFamily="34" charset="0"/>
                        </a:rPr>
                        <a:t>whereas             even though          </a:t>
                      </a:r>
                    </a:p>
                    <a:p>
                      <a:pPr algn="ctr">
                        <a:lnSpc>
                          <a:spcPct val="100000"/>
                        </a:lnSpc>
                      </a:pPr>
                      <a:r>
                        <a:rPr lang="en-GB" sz="1600" b="0" baseline="0" dirty="0">
                          <a:solidFill>
                            <a:schemeClr val="tx1"/>
                          </a:solidFill>
                          <a:latin typeface="Arial" panose="020B0604020202020204" pitchFamily="34" charset="0"/>
                          <a:cs typeface="Arial" panose="020B0604020202020204" pitchFamily="34" charset="0"/>
                        </a:rPr>
                        <a:t>  </a:t>
                      </a:r>
                      <a:r>
                        <a:rPr lang="en-GB" sz="1600" b="0" dirty="0">
                          <a:solidFill>
                            <a:schemeClr val="tx1"/>
                          </a:solidFill>
                          <a:latin typeface="Arial" panose="020B0604020202020204" pitchFamily="34" charset="0"/>
                          <a:cs typeface="Arial" panose="020B0604020202020204" pitchFamily="34" charset="0"/>
                        </a:rPr>
                        <a:t>on</a:t>
                      </a:r>
                      <a:r>
                        <a:rPr lang="en-GB" sz="1600" b="0" baseline="0" dirty="0">
                          <a:solidFill>
                            <a:schemeClr val="tx1"/>
                          </a:solidFill>
                          <a:latin typeface="Arial" panose="020B0604020202020204" pitchFamily="34" charset="0"/>
                          <a:cs typeface="Arial" panose="020B0604020202020204" pitchFamily="34" charset="0"/>
                        </a:rPr>
                        <a:t> the other hand                 unlike                              contrasting to</a:t>
                      </a:r>
                    </a:p>
                    <a:p>
                      <a:pPr algn="ctr">
                        <a:lnSpc>
                          <a:spcPct val="100000"/>
                        </a:lnSpc>
                      </a:pPr>
                      <a:r>
                        <a:rPr lang="en-GB" sz="1600" b="0" dirty="0">
                          <a:solidFill>
                            <a:schemeClr val="tx1"/>
                          </a:solidFill>
                          <a:latin typeface="Arial" panose="020B0604020202020204" pitchFamily="34" charset="0"/>
                          <a:cs typeface="Arial" panose="020B0604020202020204" pitchFamily="34" charset="0"/>
                        </a:rPr>
                        <a:t>in addition to                  </a:t>
                      </a:r>
                      <a:r>
                        <a:rPr lang="en-GB" sz="1600" b="0" baseline="0" dirty="0">
                          <a:solidFill>
                            <a:schemeClr val="tx1"/>
                          </a:solidFill>
                          <a:latin typeface="Arial" panose="020B0604020202020204" pitchFamily="34" charset="0"/>
                          <a:cs typeface="Arial" panose="020B0604020202020204" pitchFamily="34" charset="0"/>
                        </a:rPr>
                        <a:t>despite                      </a:t>
                      </a:r>
                      <a:r>
                        <a:rPr lang="en-GB" sz="1600" b="0" dirty="0">
                          <a:solidFill>
                            <a:schemeClr val="tx1"/>
                          </a:solidFill>
                          <a:latin typeface="Arial" panose="020B0604020202020204" pitchFamily="34" charset="0"/>
                          <a:cs typeface="Arial" panose="020B0604020202020204" pitchFamily="34" charset="0"/>
                        </a:rPr>
                        <a:t>because               so as to</a:t>
                      </a:r>
                    </a:p>
                    <a:p>
                      <a:pPr algn="ctr">
                        <a:lnSpc>
                          <a:spcPct val="100000"/>
                        </a:lnSpc>
                      </a:pPr>
                      <a:r>
                        <a:rPr lang="en-GB" sz="1600" b="0" dirty="0">
                          <a:solidFill>
                            <a:schemeClr val="tx1"/>
                          </a:solidFill>
                          <a:latin typeface="Arial" panose="020B0604020202020204" pitchFamily="34" charset="0"/>
                          <a:cs typeface="Arial" panose="020B0604020202020204" pitchFamily="34" charset="0"/>
                        </a:rPr>
                        <a:t>nevertheless</a:t>
                      </a:r>
                      <a:r>
                        <a:rPr lang="en-GB" sz="1600" b="0" baseline="0" dirty="0">
                          <a:solidFill>
                            <a:schemeClr val="tx1"/>
                          </a:solidFill>
                          <a:latin typeface="Arial" panose="020B0604020202020204" pitchFamily="34" charset="0"/>
                          <a:cs typeface="Arial" panose="020B0604020202020204" pitchFamily="34" charset="0"/>
                        </a:rPr>
                        <a:t>                       although                      similarly</a:t>
                      </a:r>
                      <a:endParaRPr lang="en-GB"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r h="1490247">
                <a:tc>
                  <a:txBody>
                    <a:bodyPr/>
                    <a:lstStyle/>
                    <a:p>
                      <a:endParaRPr lang="en-GB" sz="13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600" dirty="0">
                          <a:latin typeface="Arial" panose="020B0604020202020204" pitchFamily="34" charset="0"/>
                          <a:cs typeface="Arial" panose="020B0604020202020204" pitchFamily="34" charset="0"/>
                        </a:rPr>
                        <a:t>The distinctive features of Iceland include </a:t>
                      </a:r>
                      <a:r>
                        <a:rPr lang="en-GB" sz="1600" baseline="0" dirty="0">
                          <a:latin typeface="Arial" panose="020B0604020202020204" pitchFamily="34" charset="0"/>
                          <a:cs typeface="Arial" panose="020B0604020202020204" pitchFamily="34" charset="0"/>
                        </a:rPr>
                        <a:t>……………….</a:t>
                      </a:r>
                    </a:p>
                    <a:p>
                      <a:r>
                        <a:rPr lang="en-GB" sz="1600" baseline="0" dirty="0">
                          <a:latin typeface="Arial" panose="020B0604020202020204" pitchFamily="34" charset="0"/>
                          <a:cs typeface="Arial" panose="020B0604020202020204" pitchFamily="34" charset="0"/>
                        </a:rPr>
                        <a:t>There are physical characteristics such as …………………..</a:t>
                      </a:r>
                    </a:p>
                    <a:p>
                      <a:r>
                        <a:rPr lang="en-GB" sz="1600" baseline="0" dirty="0">
                          <a:latin typeface="Arial" panose="020B0604020202020204" pitchFamily="34" charset="0"/>
                          <a:cs typeface="Arial" panose="020B0604020202020204" pitchFamily="34" charset="0"/>
                        </a:rPr>
                        <a:t>In order to be sustainable, Iceland ………………………</a:t>
                      </a:r>
                    </a:p>
                    <a:p>
                      <a:r>
                        <a:rPr lang="en-GB" sz="1600" dirty="0">
                          <a:latin typeface="Arial" panose="020B0604020202020204" pitchFamily="34" charset="0"/>
                          <a:cs typeface="Arial" panose="020B0604020202020204" pitchFamily="34" charset="0"/>
                        </a:rPr>
                        <a:t>The risks of volcanic eruption are……………………however</a:t>
                      </a:r>
                      <a:r>
                        <a:rPr lang="en-GB" sz="1600" baseline="0" dirty="0">
                          <a:latin typeface="Arial" panose="020B0604020202020204" pitchFamily="34" charset="0"/>
                          <a:cs typeface="Arial" panose="020B0604020202020204" pitchFamily="34" charset="0"/>
                        </a:rPr>
                        <a:t>……..</a:t>
                      </a:r>
                    </a:p>
                    <a:p>
                      <a:r>
                        <a:rPr lang="en-GB" sz="1600" baseline="0" dirty="0">
                          <a:latin typeface="Arial" panose="020B0604020202020204" pitchFamily="34" charset="0"/>
                          <a:cs typeface="Arial" panose="020B0604020202020204" pitchFamily="34" charset="0"/>
                        </a:rPr>
                        <a:t>Some ways that local people use the land include….however tourists also use the land to…..</a:t>
                      </a:r>
                      <a:endParaRPr lang="en-GB"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1417195">
                <a:tc>
                  <a:txBody>
                    <a:bodyPr/>
                    <a:lstStyle/>
                    <a:p>
                      <a:endParaRPr lang="en-GB" sz="13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300" dirty="0">
                        <a:latin typeface="Calibri" panose="020F0502020204030204" pitchFamily="34" charset="0"/>
                      </a:endParaRPr>
                    </a:p>
                    <a:p>
                      <a:endParaRPr lang="en-GB" sz="1300" dirty="0">
                        <a:latin typeface="Calibri" panose="020F0502020204030204" pitchFamily="34" charset="0"/>
                      </a:endParaRPr>
                    </a:p>
                    <a:p>
                      <a:endParaRPr lang="en-GB" sz="13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bl>
          </a:graphicData>
        </a:graphic>
      </p:graphicFrame>
      <p:pic>
        <p:nvPicPr>
          <p:cNvPr id="5" name="Picture 2" descr="http://www.communication4all.co.uk/Screen%20Shot%20Images/Pyramid1.png">
            <a:extLst>
              <a:ext uri="{FF2B5EF4-FFF2-40B4-BE49-F238E27FC236}">
                <a16:creationId xmlns:a16="http://schemas.microsoft.com/office/drawing/2014/main" xmlns="" id="{607E9E1D-B962-49F1-9B14-E2434BC2F23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5624" y="4952799"/>
            <a:ext cx="1855112" cy="1309778"/>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xmlns="" id="{03BDCBC2-64CD-44CE-9479-FF94C53E7CF8}"/>
              </a:ext>
            </a:extLst>
          </p:cNvPr>
          <p:cNvGrpSpPr/>
          <p:nvPr/>
        </p:nvGrpSpPr>
        <p:grpSpPr>
          <a:xfrm>
            <a:off x="451680" y="726902"/>
            <a:ext cx="2143725" cy="5109849"/>
            <a:chOff x="1595963" y="769081"/>
            <a:chExt cx="2143725" cy="5109849"/>
          </a:xfrm>
        </p:grpSpPr>
        <p:sp>
          <p:nvSpPr>
            <p:cNvPr id="7" name="Rectangle 6">
              <a:extLst>
                <a:ext uri="{FF2B5EF4-FFF2-40B4-BE49-F238E27FC236}">
                  <a16:creationId xmlns:a16="http://schemas.microsoft.com/office/drawing/2014/main" xmlns="" id="{1EF2B66F-F6A8-4EF0-B61F-3E08627F3B94}"/>
                </a:ext>
              </a:extLst>
            </p:cNvPr>
            <p:cNvSpPr/>
            <p:nvPr/>
          </p:nvSpPr>
          <p:spPr>
            <a:xfrm>
              <a:off x="1595963" y="769081"/>
              <a:ext cx="566796" cy="923330"/>
            </a:xfrm>
            <a:prstGeom prst="rect">
              <a:avLst/>
            </a:prstGeom>
            <a:noFill/>
          </p:spPr>
          <p:txBody>
            <a:bodyPr wrap="square" lIns="91440" tIns="45720" rIns="91440" bIns="45720">
              <a:spAutoFit/>
            </a:bodyPr>
            <a:lstStyle/>
            <a:p>
              <a:pPr algn="ctr"/>
              <a:r>
                <a:rPr lang="en-US" sz="5400" b="1" spc="50" dirty="0">
                  <a:ln w="12700">
                    <a:solidFill>
                      <a:srgbClr val="343432">
                        <a:alpha val="6500"/>
                      </a:srgbClr>
                    </a:solidFill>
                    <a:prstDash val="solid"/>
                  </a:ln>
                  <a:solidFill>
                    <a:srgbClr val="FAAB12">
                      <a:alpha val="95000"/>
                    </a:srgbClr>
                  </a:solidFill>
                  <a:effectLst/>
                </a:rPr>
                <a:t>V</a:t>
              </a:r>
            </a:p>
          </p:txBody>
        </p:sp>
        <p:sp>
          <p:nvSpPr>
            <p:cNvPr id="11" name="TextBox 10">
              <a:extLst>
                <a:ext uri="{FF2B5EF4-FFF2-40B4-BE49-F238E27FC236}">
                  <a16:creationId xmlns:a16="http://schemas.microsoft.com/office/drawing/2014/main" xmlns="" id="{C2841583-E601-446E-B543-25954ED238EE}"/>
                </a:ext>
              </a:extLst>
            </p:cNvPr>
            <p:cNvSpPr txBox="1"/>
            <p:nvPr/>
          </p:nvSpPr>
          <p:spPr>
            <a:xfrm>
              <a:off x="2029689" y="5478820"/>
              <a:ext cx="1709999" cy="40011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unctuation</a:t>
              </a:r>
            </a:p>
          </p:txBody>
        </p:sp>
        <p:sp>
          <p:nvSpPr>
            <p:cNvPr id="12" name="TextBox 11">
              <a:extLst>
                <a:ext uri="{FF2B5EF4-FFF2-40B4-BE49-F238E27FC236}">
                  <a16:creationId xmlns:a16="http://schemas.microsoft.com/office/drawing/2014/main" xmlns="" id="{C2F82D5A-3EFD-4A17-82B5-CE174D80D0AE}"/>
                </a:ext>
              </a:extLst>
            </p:cNvPr>
            <p:cNvSpPr txBox="1"/>
            <p:nvPr/>
          </p:nvSpPr>
          <p:spPr>
            <a:xfrm>
              <a:off x="2102881" y="1153835"/>
              <a:ext cx="1563611" cy="40011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ocabulary</a:t>
              </a:r>
            </a:p>
          </p:txBody>
        </p:sp>
        <p:sp>
          <p:nvSpPr>
            <p:cNvPr id="13" name="TextBox 12">
              <a:extLst>
                <a:ext uri="{FF2B5EF4-FFF2-40B4-BE49-F238E27FC236}">
                  <a16:creationId xmlns:a16="http://schemas.microsoft.com/office/drawing/2014/main" xmlns="" id="{1DA4454F-5D00-48A6-8ABE-8879D4641653}"/>
                </a:ext>
              </a:extLst>
            </p:cNvPr>
            <p:cNvSpPr txBox="1"/>
            <p:nvPr/>
          </p:nvSpPr>
          <p:spPr>
            <a:xfrm>
              <a:off x="2066025" y="2443536"/>
              <a:ext cx="1637329" cy="40011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onnectives</a:t>
              </a:r>
            </a:p>
          </p:txBody>
        </p:sp>
        <p:sp>
          <p:nvSpPr>
            <p:cNvPr id="14" name="TextBox 13">
              <a:extLst>
                <a:ext uri="{FF2B5EF4-FFF2-40B4-BE49-F238E27FC236}">
                  <a16:creationId xmlns:a16="http://schemas.microsoft.com/office/drawing/2014/main" xmlns="" id="{4D8B0D3F-5DDD-42AC-B5E0-904D47E55295}"/>
                </a:ext>
              </a:extLst>
            </p:cNvPr>
            <p:cNvSpPr txBox="1"/>
            <p:nvPr/>
          </p:nvSpPr>
          <p:spPr>
            <a:xfrm>
              <a:off x="2135661" y="3919552"/>
              <a:ext cx="1565983" cy="40011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peners</a:t>
              </a:r>
            </a:p>
          </p:txBody>
        </p:sp>
      </p:grpSp>
      <p:sp>
        <p:nvSpPr>
          <p:cNvPr id="15" name="Rectangle 14">
            <a:extLst>
              <a:ext uri="{FF2B5EF4-FFF2-40B4-BE49-F238E27FC236}">
                <a16:creationId xmlns:a16="http://schemas.microsoft.com/office/drawing/2014/main" xmlns="" id="{1EF2B66F-F6A8-4EF0-B61F-3E08627F3B94}"/>
              </a:ext>
            </a:extLst>
          </p:cNvPr>
          <p:cNvSpPr/>
          <p:nvPr/>
        </p:nvSpPr>
        <p:spPr>
          <a:xfrm>
            <a:off x="452125" y="2011029"/>
            <a:ext cx="566796" cy="923330"/>
          </a:xfrm>
          <a:prstGeom prst="rect">
            <a:avLst/>
          </a:prstGeom>
          <a:noFill/>
        </p:spPr>
        <p:txBody>
          <a:bodyPr wrap="square" lIns="91440" tIns="45720" rIns="91440" bIns="45720">
            <a:spAutoFit/>
          </a:bodyPr>
          <a:lstStyle/>
          <a:p>
            <a:pPr algn="ctr"/>
            <a:r>
              <a:rPr lang="en-US" sz="5400" b="1" spc="50" dirty="0">
                <a:ln w="12700">
                  <a:solidFill>
                    <a:srgbClr val="343432">
                      <a:alpha val="6500"/>
                    </a:srgbClr>
                  </a:solidFill>
                  <a:prstDash val="solid"/>
                </a:ln>
                <a:solidFill>
                  <a:srgbClr val="FAAB12">
                    <a:alpha val="95000"/>
                  </a:srgbClr>
                </a:solidFill>
                <a:effectLst/>
              </a:rPr>
              <a:t>C</a:t>
            </a:r>
            <a:endParaRPr lang="en-US" sz="5400" b="1" spc="50" dirty="0">
              <a:ln w="12700">
                <a:solidFill>
                  <a:srgbClr val="343432">
                    <a:alpha val="6500"/>
                  </a:srgbClr>
                </a:solidFill>
                <a:prstDash val="solid"/>
              </a:ln>
              <a:solidFill>
                <a:srgbClr val="FAAB12">
                  <a:alpha val="95000"/>
                </a:srgbClr>
              </a:solidFill>
              <a:effectLst/>
            </a:endParaRPr>
          </a:p>
        </p:txBody>
      </p:sp>
      <p:sp>
        <p:nvSpPr>
          <p:cNvPr id="16" name="Rectangle 15">
            <a:extLst>
              <a:ext uri="{FF2B5EF4-FFF2-40B4-BE49-F238E27FC236}">
                <a16:creationId xmlns:a16="http://schemas.microsoft.com/office/drawing/2014/main" xmlns="" id="{1EF2B66F-F6A8-4EF0-B61F-3E08627F3B94}"/>
              </a:ext>
            </a:extLst>
          </p:cNvPr>
          <p:cNvSpPr/>
          <p:nvPr/>
        </p:nvSpPr>
        <p:spPr>
          <a:xfrm>
            <a:off x="460493" y="3456136"/>
            <a:ext cx="566796" cy="923330"/>
          </a:xfrm>
          <a:prstGeom prst="rect">
            <a:avLst/>
          </a:prstGeom>
          <a:noFill/>
        </p:spPr>
        <p:txBody>
          <a:bodyPr wrap="square" lIns="91440" tIns="45720" rIns="91440" bIns="45720">
            <a:spAutoFit/>
          </a:bodyPr>
          <a:lstStyle/>
          <a:p>
            <a:pPr algn="ctr"/>
            <a:r>
              <a:rPr lang="en-US" sz="5400" b="1" spc="50" dirty="0" smtClean="0">
                <a:ln w="12700">
                  <a:solidFill>
                    <a:srgbClr val="343432">
                      <a:alpha val="6500"/>
                    </a:srgbClr>
                  </a:solidFill>
                  <a:prstDash val="solid"/>
                </a:ln>
                <a:solidFill>
                  <a:srgbClr val="FAAB12">
                    <a:alpha val="95000"/>
                  </a:srgbClr>
                </a:solidFill>
                <a:effectLst/>
              </a:rPr>
              <a:t>O</a:t>
            </a:r>
            <a:endParaRPr lang="en-US" sz="5400" b="1" spc="50" dirty="0">
              <a:ln w="12700">
                <a:solidFill>
                  <a:srgbClr val="343432">
                    <a:alpha val="6500"/>
                  </a:srgbClr>
                </a:solidFill>
                <a:prstDash val="solid"/>
              </a:ln>
              <a:solidFill>
                <a:srgbClr val="FAAB12">
                  <a:alpha val="95000"/>
                </a:srgbClr>
              </a:solidFill>
              <a:effectLst/>
            </a:endParaRPr>
          </a:p>
        </p:txBody>
      </p:sp>
      <p:sp>
        <p:nvSpPr>
          <p:cNvPr id="17" name="Rectangle 16">
            <a:extLst>
              <a:ext uri="{FF2B5EF4-FFF2-40B4-BE49-F238E27FC236}">
                <a16:creationId xmlns:a16="http://schemas.microsoft.com/office/drawing/2014/main" xmlns="" id="{1EF2B66F-F6A8-4EF0-B61F-3E08627F3B94}"/>
              </a:ext>
            </a:extLst>
          </p:cNvPr>
          <p:cNvSpPr/>
          <p:nvPr/>
        </p:nvSpPr>
        <p:spPr>
          <a:xfrm>
            <a:off x="460493" y="5046517"/>
            <a:ext cx="566796" cy="923330"/>
          </a:xfrm>
          <a:prstGeom prst="rect">
            <a:avLst/>
          </a:prstGeom>
          <a:noFill/>
        </p:spPr>
        <p:txBody>
          <a:bodyPr wrap="square" lIns="91440" tIns="45720" rIns="91440" bIns="45720">
            <a:spAutoFit/>
          </a:bodyPr>
          <a:lstStyle/>
          <a:p>
            <a:pPr algn="ctr"/>
            <a:r>
              <a:rPr lang="en-US" sz="5400" b="1" spc="50" dirty="0" smtClean="0">
                <a:ln w="12700">
                  <a:solidFill>
                    <a:srgbClr val="343432">
                      <a:alpha val="6500"/>
                    </a:srgbClr>
                  </a:solidFill>
                  <a:prstDash val="solid"/>
                </a:ln>
                <a:solidFill>
                  <a:srgbClr val="FAAB12">
                    <a:alpha val="95000"/>
                  </a:srgbClr>
                </a:solidFill>
                <a:effectLst/>
              </a:rPr>
              <a:t>P</a:t>
            </a:r>
            <a:endParaRPr lang="en-US" sz="5400" b="1" spc="50" dirty="0">
              <a:ln w="12700">
                <a:solidFill>
                  <a:srgbClr val="343432">
                    <a:alpha val="6500"/>
                  </a:srgbClr>
                </a:solidFill>
                <a:prstDash val="solid"/>
              </a:ln>
              <a:solidFill>
                <a:srgbClr val="FAAB12">
                  <a:alpha val="95000"/>
                </a:srgbClr>
              </a:solidFill>
              <a:effectLst/>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017" y="6431493"/>
            <a:ext cx="1304544" cy="268224"/>
          </a:xfrm>
          <a:prstGeom prst="rect">
            <a:avLst/>
          </a:prstGeom>
        </p:spPr>
      </p:pic>
    </p:spTree>
    <p:extLst>
      <p:ext uri="{BB962C8B-B14F-4D97-AF65-F5344CB8AC3E}">
        <p14:creationId xmlns:p14="http://schemas.microsoft.com/office/powerpoint/2010/main" val="1691949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965E2AAA-8EBB-42D5-9010-02CA1B88018C}"/>
              </a:ext>
            </a:extLst>
          </p:cNvPr>
          <p:cNvGraphicFramePr>
            <a:graphicFrameLocks noGrp="1"/>
          </p:cNvGraphicFramePr>
          <p:nvPr>
            <p:extLst>
              <p:ext uri="{D42A27DB-BD31-4B8C-83A1-F6EECF244321}">
                <p14:modId xmlns:p14="http://schemas.microsoft.com/office/powerpoint/2010/main" val="3884294361"/>
              </p:ext>
            </p:extLst>
          </p:nvPr>
        </p:nvGraphicFramePr>
        <p:xfrm>
          <a:off x="362856" y="1274758"/>
          <a:ext cx="8432802" cy="4924024"/>
        </p:xfrm>
        <a:graphic>
          <a:graphicData uri="http://schemas.openxmlformats.org/drawingml/2006/table">
            <a:tbl>
              <a:tblPr firstRow="1" bandRow="1">
                <a:tableStyleId>{5C22544A-7EE6-4342-B048-85BDC9FD1C3A}</a:tableStyleId>
              </a:tblPr>
              <a:tblGrid>
                <a:gridCol w="699958">
                  <a:extLst>
                    <a:ext uri="{9D8B030D-6E8A-4147-A177-3AD203B41FA5}">
                      <a16:colId xmlns:a16="http://schemas.microsoft.com/office/drawing/2014/main" xmlns="" val="20000"/>
                    </a:ext>
                  </a:extLst>
                </a:gridCol>
                <a:gridCol w="1933211">
                  <a:extLst>
                    <a:ext uri="{9D8B030D-6E8A-4147-A177-3AD203B41FA5}">
                      <a16:colId xmlns:a16="http://schemas.microsoft.com/office/drawing/2014/main" xmlns="" val="20001"/>
                    </a:ext>
                  </a:extLst>
                </a:gridCol>
                <a:gridCol w="1933211">
                  <a:extLst>
                    <a:ext uri="{9D8B030D-6E8A-4147-A177-3AD203B41FA5}">
                      <a16:colId xmlns:a16="http://schemas.microsoft.com/office/drawing/2014/main" xmlns="" val="20002"/>
                    </a:ext>
                  </a:extLst>
                </a:gridCol>
                <a:gridCol w="1933211">
                  <a:extLst>
                    <a:ext uri="{9D8B030D-6E8A-4147-A177-3AD203B41FA5}">
                      <a16:colId xmlns:a16="http://schemas.microsoft.com/office/drawing/2014/main" xmlns="" val="20003"/>
                    </a:ext>
                  </a:extLst>
                </a:gridCol>
                <a:gridCol w="1933211">
                  <a:extLst>
                    <a:ext uri="{9D8B030D-6E8A-4147-A177-3AD203B41FA5}">
                      <a16:colId xmlns:a16="http://schemas.microsoft.com/office/drawing/2014/main" xmlns="" val="20004"/>
                    </a:ext>
                  </a:extLst>
                </a:gridCol>
              </a:tblGrid>
              <a:tr h="508080">
                <a:tc>
                  <a:txBody>
                    <a:bodyPr/>
                    <a:lstStyle/>
                    <a:p>
                      <a:pPr algn="ctr"/>
                      <a:endParaRPr lang="en-GB" sz="1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1400" b="1" dirty="0">
                          <a:solidFill>
                            <a:schemeClr val="tx1"/>
                          </a:solidFill>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1400" b="1" dirty="0">
                          <a:solidFill>
                            <a:schemeClr val="tx1"/>
                          </a:solidFill>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1400" b="1" dirty="0">
                          <a:solidFill>
                            <a:schemeClr val="tx1"/>
                          </a:solidFill>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1400" b="1" dirty="0">
                          <a:solidFill>
                            <a:schemeClr val="tx1"/>
                          </a:solidFill>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0000"/>
                  </a:ext>
                </a:extLst>
              </a:tr>
              <a:tr h="1103986">
                <a:tc>
                  <a:txBody>
                    <a:bodyPr/>
                    <a:lstStyle/>
                    <a:p>
                      <a:pPr algn="ctr"/>
                      <a:r>
                        <a:rPr lang="en-GB" sz="1400" b="1" dirty="0">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Link to physical features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Refer to land</a:t>
                      </a:r>
                      <a:r>
                        <a:rPr lang="en-GB" sz="1600" baseline="0" dirty="0">
                          <a:solidFill>
                            <a:schemeClr val="tx1"/>
                          </a:solidFill>
                          <a:latin typeface="Arial" panose="020B0604020202020204" pitchFamily="34" charset="0"/>
                          <a:cs typeface="Arial" panose="020B0604020202020204" pitchFamily="34" charset="0"/>
                        </a:rPr>
                        <a:t> use by local people</a:t>
                      </a:r>
                      <a:endParaRPr lang="en-GB"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Impacts of eruptions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Suggest what risks there may be to Iceland from volcanoes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103986">
                <a:tc>
                  <a:txBody>
                    <a:bodyPr/>
                    <a:lstStyle/>
                    <a:p>
                      <a:pPr algn="ctr"/>
                      <a:r>
                        <a:rPr lang="en-GB" sz="1400" b="1" dirty="0">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Include key geographic words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Link to tourism &amp; why visit Iceland</a:t>
                      </a:r>
                    </a:p>
                    <a:p>
                      <a:pPr algn="ctr"/>
                      <a:endParaRPr lang="en-GB"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Describe human features of Iceland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Arial" panose="020B0604020202020204" pitchFamily="34" charset="0"/>
                          <a:ea typeface="+mn-ea"/>
                          <a:cs typeface="Arial" panose="020B0604020202020204" pitchFamily="34" charset="0"/>
                        </a:rPr>
                        <a:t>Describe rural areas</a:t>
                      </a:r>
                    </a:p>
                    <a:p>
                      <a:pPr algn="ctr"/>
                      <a:endParaRPr lang="en-GB"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103986">
                <a:tc>
                  <a:txBody>
                    <a:bodyPr/>
                    <a:lstStyle/>
                    <a:p>
                      <a:pPr algn="ctr"/>
                      <a:r>
                        <a:rPr lang="en-GB" sz="1400" b="1" dirty="0">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Explain what happens when volcanoes and ice mix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Suggest what Iceland’s economy is based 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Explain what the mid-Atlantic Ridge 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Suggest how volcanoes bring benefit to Iceland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103986">
                <a:tc>
                  <a:txBody>
                    <a:bodyPr/>
                    <a:lstStyle/>
                    <a:p>
                      <a:pPr algn="ctr"/>
                      <a:r>
                        <a:rPr lang="en-GB" sz="1400" b="1" dirty="0">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Rural areas</a:t>
                      </a:r>
                      <a:r>
                        <a:rPr lang="en-GB" sz="1600" baseline="0" dirty="0">
                          <a:solidFill>
                            <a:schemeClr val="tx1"/>
                          </a:solidFill>
                          <a:latin typeface="Arial" panose="020B0604020202020204" pitchFamily="34" charset="0"/>
                          <a:cs typeface="Arial" panose="020B0604020202020204" pitchFamily="34" charset="0"/>
                        </a:rPr>
                        <a:t> are largely quite traditional</a:t>
                      </a:r>
                      <a:endParaRPr lang="en-GB"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Consider how and why volcanoes erupt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dirty="0">
                          <a:solidFill>
                            <a:schemeClr val="tx1"/>
                          </a:solidFill>
                          <a:latin typeface="Arial" panose="020B0604020202020204" pitchFamily="34" charset="0"/>
                          <a:cs typeface="Arial" panose="020B0604020202020204" pitchFamily="34" charset="0"/>
                        </a:rPr>
                        <a:t>Describe urban areas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Refer to volcanic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pic>
        <p:nvPicPr>
          <p:cNvPr id="3" name="Picture 2" descr="http://forexmagnates.com/wp-content/uploads/dice-free-graphics.jpg">
            <a:extLst>
              <a:ext uri="{FF2B5EF4-FFF2-40B4-BE49-F238E27FC236}">
                <a16:creationId xmlns:a16="http://schemas.microsoft.com/office/drawing/2014/main" xmlns="" id="{6A254E8C-263E-4F5E-91CC-5B255B4C05BF}"/>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9524" b="89975" l="8150" r="91189">
                        <a14:foregroundMark x1="8590" y1="25313" x2="8590" y2="25313"/>
                        <a14:foregroundMark x1="19163" y1="33584" x2="19163" y2="33584"/>
                        <a14:foregroundMark x1="16300" y1="45113" x2="16300" y2="45113"/>
                        <a14:foregroundMark x1="29736" y1="30075" x2="29736" y2="30075"/>
                        <a14:foregroundMark x1="29075" y1="29073" x2="29075" y2="29073"/>
                        <a14:foregroundMark x1="33260" y1="35840" x2="33260" y2="35840"/>
                        <a14:foregroundMark x1="35683" y1="43108" x2="35683" y2="43108"/>
                        <a14:foregroundMark x1="40088" y1="22306" x2="40088" y2="22306"/>
                        <a14:foregroundMark x1="39207" y1="21053" x2="39207" y2="21053"/>
                        <a14:foregroundMark x1="42070" y1="28571" x2="42070" y2="28571"/>
                        <a14:foregroundMark x1="40749" y1="27820" x2="40749" y2="27820"/>
                        <a14:foregroundMark x1="42511" y1="34085" x2="42511" y2="34085"/>
                        <a14:foregroundMark x1="53524" y1="36842" x2="53524" y2="36842"/>
                        <a14:foregroundMark x1="55727" y1="36341" x2="55727" y2="36341"/>
                        <a14:foregroundMark x1="54405" y1="37343" x2="54405" y2="37343"/>
                        <a14:foregroundMark x1="52203" y1="38847" x2="52203" y2="38847"/>
                        <a14:foregroundMark x1="72687" y1="41604" x2="72687" y2="41604"/>
                        <a14:foregroundMark x1="70485" y1="39850" x2="70485" y2="39850"/>
                        <a14:foregroundMark x1="69163" y1="42607" x2="69163" y2="42607"/>
                        <a14:foregroundMark x1="69163" y1="37845" x2="69163" y2="37845"/>
                        <a14:foregroundMark x1="59471" y1="47870" x2="59471" y2="47870"/>
                        <a14:foregroundMark x1="59031" y1="46115" x2="59031" y2="46115"/>
                        <a14:foregroundMark x1="57709" y1="47870" x2="57709" y2="47870"/>
                        <a14:foregroundMark x1="64978" y1="57644" x2="64978" y2="57644"/>
                        <a14:foregroundMark x1="63656" y1="57644" x2="63656" y2="57644"/>
                        <a14:foregroundMark x1="63656" y1="59900" x2="63656" y2="59900"/>
                        <a14:foregroundMark x1="64978" y1="59900" x2="64978" y2="59900"/>
                        <a14:foregroundMark x1="50661" y1="53634" x2="50661" y2="53634"/>
                        <a14:foregroundMark x1="47577" y1="54135" x2="47577" y2="54135"/>
                        <a14:foregroundMark x1="48458" y1="56642" x2="48458" y2="56642"/>
                        <a14:foregroundMark x1="82379" y1="62406" x2="82379" y2="62406"/>
                        <a14:foregroundMark x1="62115" y1="74937" x2="62115" y2="74937"/>
                        <a14:foregroundMark x1="58590" y1="76942" x2="58590" y2="76942"/>
                        <a14:foregroundMark x1="53084" y1="79699" x2="53084" y2="79699"/>
                        <a14:foregroundMark x1="8150" y1="22807" x2="8150" y2="22807"/>
                        <a14:foregroundMark x1="36123" y1="41604" x2="36123" y2="41604"/>
                        <a14:foregroundMark x1="36564" y1="51378" x2="36564" y2="51378"/>
                        <a14:foregroundMark x1="36564" y1="53634" x2="36564" y2="53634"/>
                        <a14:foregroundMark x1="47577" y1="54135" x2="47577" y2="54135"/>
                        <a14:foregroundMark x1="46696" y1="54135" x2="46696" y2="54135"/>
                        <a14:foregroundMark x1="91189" y1="54637" x2="91189" y2="54637"/>
                      </a14:backgroundRemoval>
                    </a14:imgEffect>
                  </a14:imgLayer>
                </a14:imgProps>
              </a:ext>
              <a:ext uri="{28A0092B-C50C-407E-A947-70E740481C1C}">
                <a14:useLocalDpi xmlns:a14="http://schemas.microsoft.com/office/drawing/2010/main" val="0"/>
              </a:ext>
            </a:extLst>
          </a:blip>
          <a:srcRect/>
          <a:stretch>
            <a:fillRect/>
          </a:stretch>
        </p:blipFill>
        <p:spPr bwMode="auto">
          <a:xfrm>
            <a:off x="7962703" y="5820514"/>
            <a:ext cx="1181297" cy="10374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1E14A823-1E83-4BB5-AEFA-808A16016632}"/>
              </a:ext>
            </a:extLst>
          </p:cNvPr>
          <p:cNvSpPr txBox="1"/>
          <p:nvPr/>
        </p:nvSpPr>
        <p:spPr>
          <a:xfrm>
            <a:off x="362857" y="84923"/>
            <a:ext cx="8432799" cy="1137821"/>
          </a:xfrm>
          <a:prstGeom prst="rect">
            <a:avLst/>
          </a:prstGeom>
          <a:solidFill>
            <a:srgbClr val="FFFFFF"/>
          </a:solidFill>
          <a:ln w="19050">
            <a:solidFill>
              <a:srgbClr val="FAAB12"/>
            </a:solidFill>
          </a:ln>
        </p:spPr>
        <p:txBody>
          <a:bodyPr vert="horz" wrap="square" lIns="91440" tIns="45720" rIns="91440" bIns="45720" rtlCol="0" anchor="ctr">
            <a:normAutofit/>
          </a:bodyPr>
          <a:lstStyle>
            <a:lvl1pPr>
              <a:lnSpc>
                <a:spcPct val="90000"/>
              </a:lnSpc>
              <a:spcBef>
                <a:spcPts val="1000"/>
              </a:spcBef>
              <a:buNone/>
              <a:defRPr sz="2400">
                <a:latin typeface="Arial" panose="020B0604020202020204" pitchFamily="34" charset="0"/>
                <a:cs typeface="Arial" panose="020B0604020202020204" pitchFamily="34" charset="0"/>
              </a:defRPr>
            </a:lvl1pPr>
          </a:lstStyle>
          <a:p>
            <a:r>
              <a:rPr lang="en-GB" sz="2000" dirty="0"/>
              <a:t>Example Learning Grid (they can be 4x4 or 6x6)</a:t>
            </a:r>
          </a:p>
          <a:p>
            <a:r>
              <a:rPr lang="en-GB" sz="2000" dirty="0"/>
              <a:t>Students roll the dice to give a coordinate. Repeat three times to highlight three boxes. Use the box commands as writing prompts.</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2857" y="6339257"/>
            <a:ext cx="1304544" cy="268224"/>
          </a:xfrm>
          <a:prstGeom prst="rect">
            <a:avLst/>
          </a:prstGeom>
        </p:spPr>
      </p:pic>
    </p:spTree>
    <p:extLst>
      <p:ext uri="{BB962C8B-B14F-4D97-AF65-F5344CB8AC3E}">
        <p14:creationId xmlns:p14="http://schemas.microsoft.com/office/powerpoint/2010/main" val="2669716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4EF25FC-B5CE-4D4A-8172-B60ED30A6158}"/>
              </a:ext>
            </a:extLst>
          </p:cNvPr>
          <p:cNvSpPr>
            <a:spLocks noGrp="1"/>
          </p:cNvSpPr>
          <p:nvPr>
            <p:ph type="title"/>
          </p:nvPr>
        </p:nvSpPr>
        <p:spPr>
          <a:xfrm>
            <a:off x="628650" y="365126"/>
            <a:ext cx="7886700" cy="999217"/>
          </a:xfrm>
          <a:solidFill>
            <a:srgbClr val="FFFFFF"/>
          </a:solidFill>
          <a:ln w="19050">
            <a:solidFill>
              <a:srgbClr val="FAAB12"/>
            </a:solidFill>
          </a:ln>
        </p:spPr>
        <p:txBody>
          <a:bodyPr vert="horz" wrap="square" lIns="91440" tIns="45720" rIns="91440" bIns="45720" rtlCol="0" anchor="ctr">
            <a:normAutofit/>
          </a:bodyPr>
          <a:lstStyle/>
          <a:p>
            <a:pPr defTabSz="457200">
              <a:spcBef>
                <a:spcPts val="1000"/>
              </a:spcBef>
            </a:pPr>
            <a:r>
              <a:rPr lang="en-GB" sz="3200" dirty="0">
                <a:latin typeface="Arial" panose="020B0604020202020204" pitchFamily="34" charset="0"/>
                <a:ea typeface="+mn-ea"/>
                <a:cs typeface="Arial" panose="020B0604020202020204" pitchFamily="34" charset="0"/>
              </a:rPr>
              <a:t>Structure Strip: </a:t>
            </a:r>
            <a:r>
              <a:rPr lang="en-GB" sz="2000" dirty="0">
                <a:latin typeface="Arial" panose="020B0604020202020204" pitchFamily="34" charset="0"/>
                <a:ea typeface="+mn-ea"/>
                <a:cs typeface="Arial" panose="020B0604020202020204" pitchFamily="34" charset="0"/>
              </a:rPr>
              <a:t/>
            </a:r>
            <a:br>
              <a:rPr lang="en-GB" sz="2000" dirty="0">
                <a:latin typeface="Arial" panose="020B0604020202020204" pitchFamily="34" charset="0"/>
                <a:ea typeface="+mn-ea"/>
                <a:cs typeface="Arial" panose="020B0604020202020204" pitchFamily="34" charset="0"/>
              </a:rPr>
            </a:br>
            <a:r>
              <a:rPr lang="en-GB" sz="2000" dirty="0">
                <a:latin typeface="Arial" panose="020B0604020202020204" pitchFamily="34" charset="0"/>
                <a:ea typeface="+mn-ea"/>
                <a:cs typeface="Arial" panose="020B0604020202020204" pitchFamily="34" charset="0"/>
              </a:rPr>
              <a:t>What makes Iceland such a distinctive place?</a:t>
            </a:r>
          </a:p>
        </p:txBody>
      </p:sp>
      <p:graphicFrame>
        <p:nvGraphicFramePr>
          <p:cNvPr id="7" name="Table 6">
            <a:extLst>
              <a:ext uri="{FF2B5EF4-FFF2-40B4-BE49-F238E27FC236}">
                <a16:creationId xmlns:a16="http://schemas.microsoft.com/office/drawing/2014/main" xmlns="" id="{691F3CC8-EDE9-4C22-A96D-D943DC433A29}"/>
              </a:ext>
            </a:extLst>
          </p:cNvPr>
          <p:cNvGraphicFramePr>
            <a:graphicFrameLocks noGrp="1"/>
          </p:cNvGraphicFramePr>
          <p:nvPr>
            <p:extLst>
              <p:ext uri="{D42A27DB-BD31-4B8C-83A1-F6EECF244321}">
                <p14:modId xmlns:p14="http://schemas.microsoft.com/office/powerpoint/2010/main" val="1565113550"/>
              </p:ext>
            </p:extLst>
          </p:nvPr>
        </p:nvGraphicFramePr>
        <p:xfrm>
          <a:off x="628650" y="1469568"/>
          <a:ext cx="7886700" cy="4718580"/>
        </p:xfrm>
        <a:graphic>
          <a:graphicData uri="http://schemas.openxmlformats.org/drawingml/2006/table">
            <a:tbl>
              <a:tblPr firstRow="1" bandRow="1">
                <a:tableStyleId>{5C22544A-7EE6-4342-B048-85BDC9FD1C3A}</a:tableStyleId>
              </a:tblPr>
              <a:tblGrid>
                <a:gridCol w="4175579">
                  <a:extLst>
                    <a:ext uri="{9D8B030D-6E8A-4147-A177-3AD203B41FA5}">
                      <a16:colId xmlns:a16="http://schemas.microsoft.com/office/drawing/2014/main" xmlns="" val="2863182781"/>
                    </a:ext>
                  </a:extLst>
                </a:gridCol>
                <a:gridCol w="3711121">
                  <a:extLst>
                    <a:ext uri="{9D8B030D-6E8A-4147-A177-3AD203B41FA5}">
                      <a16:colId xmlns:a16="http://schemas.microsoft.com/office/drawing/2014/main" xmlns="" val="3889444170"/>
                    </a:ext>
                  </a:extLst>
                </a:gridCol>
              </a:tblGrid>
              <a:tr h="1019223">
                <a:tc>
                  <a:txBody>
                    <a:bodyPr/>
                    <a:lstStyle/>
                    <a:p>
                      <a:r>
                        <a:rPr lang="en-GB" sz="1800" dirty="0">
                          <a:solidFill>
                            <a:schemeClr val="tx1"/>
                          </a:solidFill>
                          <a:latin typeface="Arial" panose="020B0604020202020204" pitchFamily="34" charset="0"/>
                          <a:cs typeface="Arial" panose="020B0604020202020204" pitchFamily="34" charset="0"/>
                        </a:rPr>
                        <a:t>Introduction</a:t>
                      </a:r>
                      <a:endParaRPr lang="en-GB" sz="1800" b="0" dirty="0">
                        <a:solidFill>
                          <a:schemeClr val="tx1"/>
                        </a:solidFill>
                        <a:latin typeface="Arial" panose="020B0604020202020204" pitchFamily="34" charset="0"/>
                        <a:cs typeface="Arial" panose="020B0604020202020204" pitchFamily="34" charset="0"/>
                      </a:endParaRPr>
                    </a:p>
                    <a:p>
                      <a:r>
                        <a:rPr lang="en-GB" sz="1400" b="0" i="0" dirty="0">
                          <a:solidFill>
                            <a:schemeClr val="tx1"/>
                          </a:solidFill>
                          <a:latin typeface="Arial" panose="020B0604020202020204" pitchFamily="34" charset="0"/>
                          <a:cs typeface="Arial" panose="020B0604020202020204" pitchFamily="34" charset="0"/>
                        </a:rPr>
                        <a:t>Define ‘distinctive’. Locate Iceland.</a:t>
                      </a:r>
                    </a:p>
                    <a:p>
                      <a:r>
                        <a:rPr lang="en-GB" sz="1400" b="0" i="0" dirty="0">
                          <a:solidFill>
                            <a:schemeClr val="tx1"/>
                          </a:solidFill>
                          <a:latin typeface="Arial" panose="020B0604020202020204" pitchFamily="34" charset="0"/>
                          <a:cs typeface="Arial" panose="020B0604020202020204" pitchFamily="34" charset="0"/>
                        </a:rPr>
                        <a:t>Introduce the concept of distinctive landscapes &amp; physical / human features.</a:t>
                      </a:r>
                      <a:endParaRPr lang="en-GB" sz="1600" i="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GB" sz="1400" b="0" dirty="0">
                        <a:solidFill>
                          <a:schemeClr val="tx1"/>
                        </a:solidFill>
                        <a:latin typeface="Arial" panose="020B0604020202020204" pitchFamily="34" charset="0"/>
                        <a:cs typeface="Arial" panose="020B0604020202020204" pitchFamily="34" charset="0"/>
                      </a:endParaRPr>
                    </a:p>
                    <a:p>
                      <a:r>
                        <a:rPr lang="en-GB" sz="1400" b="0" dirty="0">
                          <a:solidFill>
                            <a:schemeClr val="tx1"/>
                          </a:solidFill>
                          <a:latin typeface="Arial" panose="020B0604020202020204" pitchFamily="34" charset="0"/>
                          <a:cs typeface="Arial" panose="020B0604020202020204" pitchFamily="34" charset="0"/>
                        </a:rPr>
                        <a:t>What makes a place distinctive or unique? How is Iceland different to the UK?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486832293"/>
                  </a:ext>
                </a:extLst>
              </a:tr>
              <a:tr h="1233119">
                <a:tc>
                  <a:txBody>
                    <a:bodyPr/>
                    <a:lstStyle/>
                    <a:p>
                      <a:r>
                        <a:rPr lang="en-GB" sz="1800" b="1" dirty="0">
                          <a:solidFill>
                            <a:schemeClr val="tx1"/>
                          </a:solidFill>
                          <a:latin typeface="Arial" panose="020B0604020202020204" pitchFamily="34" charset="0"/>
                          <a:cs typeface="Arial" panose="020B0604020202020204" pitchFamily="34" charset="0"/>
                        </a:rPr>
                        <a:t>Describe the physical landscape</a:t>
                      </a:r>
                      <a:endParaRPr lang="en-GB" sz="1800" b="0" dirty="0">
                        <a:solidFill>
                          <a:schemeClr val="tx1"/>
                        </a:solidFill>
                        <a:latin typeface="Arial" panose="020B0604020202020204" pitchFamily="34" charset="0"/>
                        <a:cs typeface="Arial" panose="020B0604020202020204" pitchFamily="34" charset="0"/>
                      </a:endParaRPr>
                    </a:p>
                    <a:p>
                      <a:r>
                        <a:rPr lang="en-GB" sz="1400" b="0" u="sng" dirty="0">
                          <a:solidFill>
                            <a:schemeClr val="tx1"/>
                          </a:solidFill>
                          <a:latin typeface="Arial" panose="020B0604020202020204" pitchFamily="34" charset="0"/>
                          <a:cs typeface="Arial" panose="020B0604020202020204" pitchFamily="34" charset="0"/>
                        </a:rPr>
                        <a:t>Consider</a:t>
                      </a:r>
                      <a:r>
                        <a:rPr lang="en-GB" sz="1400" b="0" dirty="0">
                          <a:solidFill>
                            <a:schemeClr val="tx1"/>
                          </a:solidFill>
                          <a:latin typeface="Arial" panose="020B0604020202020204" pitchFamily="34" charset="0"/>
                          <a:cs typeface="Arial" panose="020B0604020202020204" pitchFamily="34" charset="0"/>
                        </a:rPr>
                        <a:t>: climate, relief of the land, causes and impacts of volcanoes, adaptation, etc.</a:t>
                      </a:r>
                    </a:p>
                    <a:p>
                      <a:r>
                        <a:rPr lang="en-GB" sz="1400" b="0" u="sng" dirty="0">
                          <a:solidFill>
                            <a:schemeClr val="tx1"/>
                          </a:solidFill>
                          <a:latin typeface="Arial" panose="020B0604020202020204" pitchFamily="34" charset="0"/>
                          <a:cs typeface="Arial" panose="020B0604020202020204" pitchFamily="34" charset="0"/>
                        </a:rPr>
                        <a:t>Keywords</a:t>
                      </a:r>
                      <a:r>
                        <a:rPr lang="en-GB" sz="1400" b="0" dirty="0">
                          <a:solidFill>
                            <a:schemeClr val="tx1"/>
                          </a:solidFill>
                          <a:latin typeface="Arial" panose="020B0604020202020204" pitchFamily="34" charset="0"/>
                          <a:cs typeface="Arial" panose="020B0604020202020204" pitchFamily="34" charset="0"/>
                        </a:rPr>
                        <a:t>: volcano/es, relief, rift, tectonics, divergent plate, polar, maritime</a:t>
                      </a:r>
                      <a:endParaRPr lang="en-GB" sz="14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endParaRPr lang="en-GB" sz="1400" b="1" dirty="0">
                        <a:solidFill>
                          <a:schemeClr val="tx1"/>
                        </a:solidFill>
                        <a:latin typeface="Arial" panose="020B0604020202020204" pitchFamily="34" charset="0"/>
                        <a:cs typeface="Arial" panose="020B0604020202020204" pitchFamily="34" charset="0"/>
                      </a:endParaRPr>
                    </a:p>
                    <a:p>
                      <a:r>
                        <a:rPr lang="en-GB" sz="1400" b="0" dirty="0">
                          <a:solidFill>
                            <a:schemeClr val="tx1"/>
                          </a:solidFill>
                          <a:latin typeface="Arial" panose="020B0604020202020204" pitchFamily="34" charset="0"/>
                          <a:cs typeface="Arial" panose="020B0604020202020204" pitchFamily="34" charset="0"/>
                        </a:rPr>
                        <a:t>What are the key physical features? </a:t>
                      </a:r>
                    </a:p>
                    <a:p>
                      <a:r>
                        <a:rPr lang="en-GB" sz="1400" b="0" dirty="0">
                          <a:solidFill>
                            <a:schemeClr val="tx1"/>
                          </a:solidFill>
                          <a:latin typeface="Arial" panose="020B0604020202020204" pitchFamily="34" charset="0"/>
                          <a:cs typeface="Arial" panose="020B0604020202020204" pitchFamily="34" charset="0"/>
                        </a:rPr>
                        <a:t>Why is Iceland part of two continents?</a:t>
                      </a:r>
                    </a:p>
                    <a:p>
                      <a:r>
                        <a:rPr lang="en-GB" sz="1400" b="0" dirty="0">
                          <a:solidFill>
                            <a:schemeClr val="tx1"/>
                          </a:solidFill>
                          <a:latin typeface="Arial" panose="020B0604020202020204" pitchFamily="34" charset="0"/>
                          <a:cs typeface="Arial" panose="020B0604020202020204" pitchFamily="34" charset="0"/>
                        </a:rPr>
                        <a:t>How does volcanic activity in Iceland make it distinctive to other places?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292949249"/>
                  </a:ext>
                </a:extLst>
              </a:tr>
              <a:tr h="1233119">
                <a:tc>
                  <a:txBody>
                    <a:bodyPr/>
                    <a:lstStyle/>
                    <a:p>
                      <a:r>
                        <a:rPr lang="en-GB" sz="1800" b="1" dirty="0">
                          <a:solidFill>
                            <a:schemeClr val="tx1"/>
                          </a:solidFill>
                          <a:latin typeface="Arial" panose="020B0604020202020204" pitchFamily="34" charset="0"/>
                          <a:cs typeface="Arial" panose="020B0604020202020204" pitchFamily="34" charset="0"/>
                        </a:rPr>
                        <a:t>Describe how people use the land</a:t>
                      </a:r>
                      <a:endParaRPr lang="en-GB" sz="1800" b="0" dirty="0">
                        <a:solidFill>
                          <a:schemeClr val="tx1"/>
                        </a:solidFill>
                        <a:latin typeface="Arial" panose="020B0604020202020204" pitchFamily="34" charset="0"/>
                        <a:cs typeface="Arial" panose="020B0604020202020204" pitchFamily="34" charset="0"/>
                      </a:endParaRPr>
                    </a:p>
                    <a:p>
                      <a:r>
                        <a:rPr lang="en-GB" sz="1400" b="0" u="sng" dirty="0">
                          <a:solidFill>
                            <a:schemeClr val="tx1"/>
                          </a:solidFill>
                          <a:latin typeface="Arial" panose="020B0604020202020204" pitchFamily="34" charset="0"/>
                          <a:cs typeface="Arial" panose="020B0604020202020204" pitchFamily="34" charset="0"/>
                        </a:rPr>
                        <a:t>Consider:</a:t>
                      </a:r>
                      <a:r>
                        <a:rPr lang="en-GB" sz="1400" b="0" u="none" dirty="0">
                          <a:solidFill>
                            <a:schemeClr val="tx1"/>
                          </a:solidFill>
                          <a:latin typeface="Arial" panose="020B0604020202020204" pitchFamily="34" charset="0"/>
                          <a:cs typeface="Arial" panose="020B0604020202020204" pitchFamily="34" charset="0"/>
                        </a:rPr>
                        <a:t> tourism, local residents, farmers, geothermal energy, etc.</a:t>
                      </a:r>
                    </a:p>
                    <a:p>
                      <a:r>
                        <a:rPr lang="en-GB" sz="1400" b="0" u="sng" dirty="0">
                          <a:solidFill>
                            <a:schemeClr val="tx1"/>
                          </a:solidFill>
                          <a:latin typeface="Arial" panose="020B0604020202020204" pitchFamily="34" charset="0"/>
                          <a:cs typeface="Arial" panose="020B0604020202020204" pitchFamily="34" charset="0"/>
                        </a:rPr>
                        <a:t>Keywords:</a:t>
                      </a:r>
                      <a:r>
                        <a:rPr lang="en-GB" sz="1400" b="0" u="none" dirty="0">
                          <a:solidFill>
                            <a:schemeClr val="tx1"/>
                          </a:solidFill>
                          <a:latin typeface="Arial" panose="020B0604020202020204" pitchFamily="34" charset="0"/>
                          <a:cs typeface="Arial" panose="020B0604020202020204" pitchFamily="34" charset="0"/>
                        </a:rPr>
                        <a:t> tourism, adventure tourism, agriculture, fertile, renewable, energy</a:t>
                      </a:r>
                      <a:endParaRPr lang="en-GB" sz="1400" b="1" u="sng"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lang="en-GB" sz="1400" b="1" dirty="0">
                        <a:solidFill>
                          <a:schemeClr val="tx1"/>
                        </a:solidFill>
                        <a:latin typeface="Arial" panose="020B0604020202020204" pitchFamily="34" charset="0"/>
                        <a:cs typeface="Arial" panose="020B0604020202020204" pitchFamily="34" charset="0"/>
                      </a:endParaRPr>
                    </a:p>
                    <a:p>
                      <a:r>
                        <a:rPr lang="en-GB" sz="1400" b="0" dirty="0">
                          <a:solidFill>
                            <a:schemeClr val="tx1"/>
                          </a:solidFill>
                          <a:latin typeface="Arial" panose="020B0604020202020204" pitchFamily="34" charset="0"/>
                          <a:cs typeface="Arial" panose="020B0604020202020204" pitchFamily="34" charset="0"/>
                        </a:rPr>
                        <a:t>Why do people live in Iceland?</a:t>
                      </a:r>
                    </a:p>
                    <a:p>
                      <a:r>
                        <a:rPr lang="en-GB" sz="1400" b="0" dirty="0">
                          <a:solidFill>
                            <a:schemeClr val="tx1"/>
                          </a:solidFill>
                          <a:latin typeface="Arial" panose="020B0604020202020204" pitchFamily="34" charset="0"/>
                          <a:cs typeface="Arial" panose="020B0604020202020204" pitchFamily="34" charset="0"/>
                        </a:rPr>
                        <a:t>Why do tourists visit Iceland?</a:t>
                      </a:r>
                    </a:p>
                    <a:p>
                      <a:r>
                        <a:rPr lang="en-GB" sz="1400" b="0" dirty="0">
                          <a:solidFill>
                            <a:schemeClr val="tx1"/>
                          </a:solidFill>
                          <a:latin typeface="Arial" panose="020B0604020202020204" pitchFamily="34" charset="0"/>
                          <a:cs typeface="Arial" panose="020B0604020202020204" pitchFamily="34" charset="0"/>
                        </a:rPr>
                        <a:t>Why is it so unusual for Iceland to be able to grow bananas?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2497686846"/>
                  </a:ext>
                </a:extLst>
              </a:tr>
              <a:tr h="1233119">
                <a:tc>
                  <a:txBody>
                    <a:bodyPr/>
                    <a:lstStyle/>
                    <a:p>
                      <a:r>
                        <a:rPr lang="en-GB" sz="1800" b="1" dirty="0">
                          <a:solidFill>
                            <a:schemeClr val="tx1"/>
                          </a:solidFill>
                          <a:latin typeface="Arial" panose="020B0604020202020204" pitchFamily="34" charset="0"/>
                          <a:cs typeface="Arial" panose="020B0604020202020204" pitchFamily="34" charset="0"/>
                        </a:rPr>
                        <a:t>Conclusion</a:t>
                      </a:r>
                    </a:p>
                    <a:p>
                      <a:r>
                        <a:rPr lang="en-GB" sz="1400" b="0" dirty="0">
                          <a:solidFill>
                            <a:schemeClr val="tx1"/>
                          </a:solidFill>
                          <a:latin typeface="Arial" panose="020B0604020202020204" pitchFamily="34" charset="0"/>
                          <a:cs typeface="Arial" panose="020B0604020202020204" pitchFamily="34" charset="0"/>
                        </a:rPr>
                        <a:t>Make a summary statement.</a:t>
                      </a:r>
                    </a:p>
                    <a:p>
                      <a:r>
                        <a:rPr lang="en-GB" sz="1400" b="0" dirty="0">
                          <a:solidFill>
                            <a:schemeClr val="tx1"/>
                          </a:solidFill>
                          <a:latin typeface="Arial" panose="020B0604020202020204" pitchFamily="34" charset="0"/>
                          <a:cs typeface="Arial" panose="020B0604020202020204" pitchFamily="34" charset="0"/>
                        </a:rPr>
                        <a:t>Justify your statement with evidence from your earlier points.</a:t>
                      </a:r>
                    </a:p>
                    <a:p>
                      <a:endParaRPr lang="en-GB"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kern="120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Arial" panose="020B0604020202020204" pitchFamily="34" charset="0"/>
                          <a:ea typeface="+mn-ea"/>
                          <a:cs typeface="Arial" panose="020B0604020202020204" pitchFamily="34" charset="0"/>
                        </a:rPr>
                        <a:t>Overall what makes Iceland distinctive, in your opinion?</a:t>
                      </a:r>
                      <a:endParaRPr lang="en-GB" sz="1400" b="1" kern="1200" dirty="0">
                        <a:solidFill>
                          <a:schemeClr val="tx1"/>
                        </a:solidFill>
                        <a:latin typeface="Arial" panose="020B0604020202020204" pitchFamily="34" charset="0"/>
                        <a:ea typeface="+mn-ea"/>
                        <a:cs typeface="Arial" panose="020B0604020202020204" pitchFamily="34" charset="0"/>
                      </a:endParaRPr>
                    </a:p>
                    <a:p>
                      <a:r>
                        <a:rPr lang="en-GB" sz="1400" b="0" dirty="0">
                          <a:solidFill>
                            <a:schemeClr val="tx1"/>
                          </a:solidFill>
                          <a:latin typeface="Arial" panose="020B0604020202020204" pitchFamily="34" charset="0"/>
                          <a:cs typeface="Arial" panose="020B0604020202020204" pitchFamily="34" charset="0"/>
                        </a:rPr>
                        <a:t>What is the most distinctive feature?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608051537"/>
                  </a:ext>
                </a:extLst>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128" y="6410227"/>
            <a:ext cx="1304544" cy="268224"/>
          </a:xfrm>
          <a:prstGeom prst="rect">
            <a:avLst/>
          </a:prstGeom>
        </p:spPr>
      </p:pic>
    </p:spTree>
    <p:extLst>
      <p:ext uri="{BB962C8B-B14F-4D97-AF65-F5344CB8AC3E}">
        <p14:creationId xmlns:p14="http://schemas.microsoft.com/office/powerpoint/2010/main" val="2638882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D9AAA76-799E-4E01-8DF3-730E93113F96}"/>
              </a:ext>
            </a:extLst>
          </p:cNvPr>
          <p:cNvSpPr>
            <a:spLocks noGrp="1"/>
          </p:cNvSpPr>
          <p:nvPr>
            <p:ph type="title"/>
          </p:nvPr>
        </p:nvSpPr>
        <p:spPr>
          <a:xfrm>
            <a:off x="628650" y="399143"/>
            <a:ext cx="7886700" cy="1124857"/>
          </a:xfrm>
          <a:solidFill>
            <a:srgbClr val="FFFFFF"/>
          </a:solidFill>
          <a:ln w="19050">
            <a:solidFill>
              <a:srgbClr val="FAAB12"/>
            </a:solidFill>
          </a:ln>
        </p:spPr>
        <p:txBody>
          <a:bodyPr vert="horz" wrap="square" lIns="91440" tIns="45720" rIns="91440" bIns="45720" rtlCol="0" anchor="ctr">
            <a:normAutofit/>
          </a:bodyPr>
          <a:lstStyle/>
          <a:p>
            <a:pPr defTabSz="457200">
              <a:spcBef>
                <a:spcPts val="1000"/>
              </a:spcBef>
            </a:pPr>
            <a:r>
              <a:rPr lang="en-GB" sz="3200" dirty="0">
                <a:latin typeface="Arial" panose="020B0604020202020204" pitchFamily="34" charset="0"/>
                <a:ea typeface="+mn-ea"/>
                <a:cs typeface="Arial" panose="020B0604020202020204" pitchFamily="34" charset="0"/>
              </a:rPr>
              <a:t>Text analysis activity example</a:t>
            </a:r>
          </a:p>
        </p:txBody>
      </p:sp>
      <p:sp>
        <p:nvSpPr>
          <p:cNvPr id="6" name="TextBox 5">
            <a:extLst>
              <a:ext uri="{FF2B5EF4-FFF2-40B4-BE49-F238E27FC236}">
                <a16:creationId xmlns:a16="http://schemas.microsoft.com/office/drawing/2014/main" xmlns="" id="{33AF0D46-686D-4228-9305-8C8E73E57993}"/>
              </a:ext>
            </a:extLst>
          </p:cNvPr>
          <p:cNvSpPr txBox="1"/>
          <p:nvPr/>
        </p:nvSpPr>
        <p:spPr>
          <a:xfrm>
            <a:off x="628650" y="1754373"/>
            <a:ext cx="7886700" cy="4455042"/>
          </a:xfrm>
          <a:prstGeom prst="rect">
            <a:avLst/>
          </a:prstGeom>
          <a:solidFill>
            <a:srgbClr val="FFFFFF"/>
          </a:solidFill>
          <a:ln w="19050">
            <a:solidFill>
              <a:srgbClr val="FAAB12"/>
            </a:solidFill>
          </a:ln>
        </p:spPr>
        <p:txBody>
          <a:bodyPr vert="horz" wrap="square" lIns="91440" tIns="45720" rIns="91440" bIns="45720" rtlCol="0" anchor="ctr">
            <a:normAutofit/>
          </a:bodyPr>
          <a:lstStyle>
            <a:lvl1pPr>
              <a:lnSpc>
                <a:spcPct val="90000"/>
              </a:lnSpc>
              <a:spcBef>
                <a:spcPts val="1000"/>
              </a:spcBef>
              <a:buNone/>
              <a:defRPr sz="3200">
                <a:latin typeface="Arial" panose="020B0604020202020204" pitchFamily="34" charset="0"/>
                <a:cs typeface="Arial" panose="020B0604020202020204" pitchFamily="34" charset="0"/>
              </a:defRPr>
            </a:lvl1pPr>
          </a:lstStyle>
          <a:p>
            <a:r>
              <a:rPr lang="en-GB" sz="1800" dirty="0"/>
              <a:t>Students are given copies of a text extract and asked to read, analyse, and highlight for certain criteria, e.g. </a:t>
            </a:r>
          </a:p>
          <a:p>
            <a:pPr marL="285750" indent="-285750">
              <a:buFont typeface="Wingdings" panose="05000000000000000000" pitchFamily="2" charset="2"/>
              <a:buChar char="ü"/>
            </a:pPr>
            <a:r>
              <a:rPr lang="en-GB" sz="1800" dirty="0">
                <a:solidFill>
                  <a:srgbClr val="00B050"/>
                </a:solidFill>
              </a:rPr>
              <a:t>Geographical key term</a:t>
            </a:r>
          </a:p>
          <a:p>
            <a:pPr marL="285750" indent="-285750">
              <a:buFont typeface="Wingdings" panose="05000000000000000000" pitchFamily="2" charset="2"/>
              <a:buChar char="ü"/>
            </a:pPr>
            <a:r>
              <a:rPr lang="en-GB" sz="1800" dirty="0">
                <a:solidFill>
                  <a:srgbClr val="FF0000"/>
                </a:solidFill>
              </a:rPr>
              <a:t>Adjectives</a:t>
            </a:r>
          </a:p>
          <a:p>
            <a:pPr marL="285750" indent="-285750">
              <a:buFont typeface="Wingdings" panose="05000000000000000000" pitchFamily="2" charset="2"/>
              <a:buChar char="ü"/>
            </a:pPr>
            <a:r>
              <a:rPr lang="en-GB" sz="1800" dirty="0">
                <a:solidFill>
                  <a:schemeClr val="accent1"/>
                </a:solidFill>
              </a:rPr>
              <a:t>Metaphor / simile</a:t>
            </a:r>
          </a:p>
          <a:p>
            <a:endParaRPr lang="en-GB" sz="1800" dirty="0"/>
          </a:p>
          <a:p>
            <a:endParaRPr lang="en-GB" sz="1800" dirty="0"/>
          </a:p>
          <a:p>
            <a:r>
              <a:rPr lang="en-GB" sz="1800" dirty="0"/>
              <a:t>Following this, ask students to compare the information given in texts to what they already know. </a:t>
            </a:r>
          </a:p>
          <a:p>
            <a:r>
              <a:rPr lang="en-GB" sz="1800" dirty="0"/>
              <a:t>How accurate is the literature? </a:t>
            </a:r>
          </a:p>
          <a:p>
            <a:r>
              <a:rPr lang="en-GB" sz="1800" dirty="0"/>
              <a:t>Can we rely on geographical fiction for geographical fact? </a:t>
            </a:r>
          </a:p>
          <a:p>
            <a:r>
              <a:rPr lang="en-GB" sz="1800" dirty="0"/>
              <a:t>How could you improve the text to be more accurate?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291" y="6314535"/>
            <a:ext cx="1304544" cy="268224"/>
          </a:xfrm>
          <a:prstGeom prst="rect">
            <a:avLst/>
          </a:prstGeom>
        </p:spPr>
      </p:pic>
    </p:spTree>
    <p:extLst>
      <p:ext uri="{BB962C8B-B14F-4D97-AF65-F5344CB8AC3E}">
        <p14:creationId xmlns:p14="http://schemas.microsoft.com/office/powerpoint/2010/main" val="1307603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1B4367E-0734-4194-A713-55F9C680CB19}"/>
              </a:ext>
            </a:extLst>
          </p:cNvPr>
          <p:cNvSpPr/>
          <p:nvPr/>
        </p:nvSpPr>
        <p:spPr>
          <a:xfrm>
            <a:off x="116114" y="1432566"/>
            <a:ext cx="8897257" cy="4452181"/>
          </a:xfrm>
          <a:prstGeom prst="rect">
            <a:avLst/>
          </a:prstGeom>
          <a:solidFill>
            <a:srgbClr val="FFFFFF"/>
          </a:solidFill>
          <a:ln>
            <a:solidFill>
              <a:schemeClr val="accent4"/>
            </a:solidFill>
          </a:ln>
        </p:spPr>
        <p:txBody>
          <a:bodyPr wrap="square">
            <a:spAutoFit/>
          </a:bodyPr>
          <a:lstStyle/>
          <a:p>
            <a:pPr algn="ctr">
              <a:lnSpc>
                <a:spcPct val="107000"/>
              </a:lnSpc>
              <a:spcAft>
                <a:spcPts val="800"/>
              </a:spcAft>
            </a:pP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“‘It looks </a:t>
            </a:r>
            <a:r>
              <a:rPr lang="en-GB" sz="2000" dirty="0">
                <a:solidFill>
                  <a:srgbClr val="000000"/>
                </a:solidFill>
                <a:highlight>
                  <a:srgbClr val="FF0000"/>
                </a:highlight>
                <a:latin typeface="Arial" panose="020B0604020202020204" pitchFamily="34" charset="0"/>
                <a:ea typeface="Calibri" panose="020F0502020204030204" pitchFamily="34" charset="0"/>
                <a:cs typeface="Arial" panose="020B0604020202020204" pitchFamily="34" charset="0"/>
              </a:rPr>
              <a:t>powerful</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from here, but this is actually a small </a:t>
            </a:r>
            <a:r>
              <a:rPr lang="en-GB" sz="2000" dirty="0">
                <a:solidFill>
                  <a:srgbClr val="000000"/>
                </a:solidFill>
                <a:highlight>
                  <a:srgbClr val="00FF00"/>
                </a:highlight>
                <a:latin typeface="Arial" panose="020B0604020202020204" pitchFamily="34" charset="0"/>
                <a:ea typeface="Calibri" panose="020F0502020204030204" pitchFamily="34" charset="0"/>
                <a:cs typeface="Arial" panose="020B0604020202020204" pitchFamily="34" charset="0"/>
              </a:rPr>
              <a:t>eruption</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said Nico. ‘It’s what’s called an </a:t>
            </a:r>
            <a:r>
              <a:rPr lang="en-GB" sz="2000" dirty="0">
                <a:solidFill>
                  <a:srgbClr val="000000"/>
                </a:solidFill>
                <a:highlight>
                  <a:srgbClr val="00FF00"/>
                </a:highlight>
                <a:latin typeface="Arial" panose="020B0604020202020204" pitchFamily="34" charset="0"/>
                <a:ea typeface="Calibri" panose="020F0502020204030204" pitchFamily="34" charset="0"/>
                <a:cs typeface="Arial" panose="020B0604020202020204" pitchFamily="34" charset="0"/>
              </a:rPr>
              <a:t>effusive eruption</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They’re the </a:t>
            </a:r>
            <a:r>
              <a:rPr lang="en-GB" sz="2000" dirty="0">
                <a:solidFill>
                  <a:srgbClr val="000000"/>
                </a:solidFill>
                <a:highlight>
                  <a:srgbClr val="FF0000"/>
                </a:highlight>
                <a:latin typeface="Arial" panose="020B0604020202020204" pitchFamily="34" charset="0"/>
                <a:ea typeface="Calibri" panose="020F0502020204030204" pitchFamily="34" charset="0"/>
                <a:cs typeface="Arial" panose="020B0604020202020204" pitchFamily="34" charset="0"/>
              </a:rPr>
              <a:t>pretty</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ones. </a:t>
            </a:r>
            <a:r>
              <a:rPr lang="en-GB" sz="2000" dirty="0">
                <a:solidFill>
                  <a:srgbClr val="000000"/>
                </a:solidFill>
                <a:highlight>
                  <a:srgbClr val="00FF00"/>
                </a:highlight>
                <a:latin typeface="Arial" panose="020B0604020202020204" pitchFamily="34" charset="0"/>
                <a:ea typeface="Calibri" panose="020F0502020204030204" pitchFamily="34" charset="0"/>
                <a:cs typeface="Arial" panose="020B0604020202020204" pitchFamily="34" charset="0"/>
              </a:rPr>
              <a:t>Basalt lava </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gets thrown up into the air and then flows down the side of the mountain’. ‘What’s the other type?’ Erika asked. ‘</a:t>
            </a:r>
            <a:r>
              <a:rPr lang="en-GB" sz="2000" dirty="0">
                <a:solidFill>
                  <a:srgbClr val="000000"/>
                </a:solidFill>
                <a:highlight>
                  <a:srgbClr val="00FF00"/>
                </a:highlight>
                <a:latin typeface="Arial" panose="020B0604020202020204" pitchFamily="34" charset="0"/>
                <a:ea typeface="Calibri" panose="020F0502020204030204" pitchFamily="34" charset="0"/>
                <a:cs typeface="Arial" panose="020B0604020202020204" pitchFamily="34" charset="0"/>
              </a:rPr>
              <a:t>Explosive eruption</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That’s when the </a:t>
            </a:r>
            <a:r>
              <a:rPr lang="en-GB" sz="2000" dirty="0">
                <a:solidFill>
                  <a:srgbClr val="000000"/>
                </a:solidFill>
                <a:highlight>
                  <a:srgbClr val="00FF00"/>
                </a:highlight>
                <a:latin typeface="Arial" panose="020B0604020202020204" pitchFamily="34" charset="0"/>
                <a:ea typeface="Calibri" panose="020F0502020204030204" pitchFamily="34" charset="0"/>
                <a:cs typeface="Arial" panose="020B0604020202020204" pitchFamily="34" charset="0"/>
              </a:rPr>
              <a:t>magma</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GB" sz="2000" dirty="0">
                <a:solidFill>
                  <a:srgbClr val="000000"/>
                </a:solidFill>
                <a:highlight>
                  <a:srgbClr val="FF0000"/>
                </a:highlight>
                <a:latin typeface="Arial" panose="020B0604020202020204" pitchFamily="34" charset="0"/>
                <a:ea typeface="Calibri" panose="020F0502020204030204" pitchFamily="34" charset="0"/>
                <a:cs typeface="Arial" panose="020B0604020202020204" pitchFamily="34" charset="0"/>
              </a:rPr>
              <a:t>explodes</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into </a:t>
            </a:r>
            <a:r>
              <a:rPr lang="en-GB" sz="2000" dirty="0">
                <a:solidFill>
                  <a:srgbClr val="000000"/>
                </a:solidFill>
                <a:highlight>
                  <a:srgbClr val="00FF00"/>
                </a:highlight>
                <a:latin typeface="Arial" panose="020B0604020202020204" pitchFamily="34" charset="0"/>
                <a:ea typeface="Calibri" panose="020F0502020204030204" pitchFamily="34" charset="0"/>
                <a:cs typeface="Arial" panose="020B0604020202020204" pitchFamily="34" charset="0"/>
              </a:rPr>
              <a:t>ash</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and is flung way up into the </a:t>
            </a:r>
            <a:r>
              <a:rPr lang="en-GB" sz="2000" dirty="0">
                <a:solidFill>
                  <a:srgbClr val="000000"/>
                </a:solidFill>
                <a:highlight>
                  <a:srgbClr val="00FF00"/>
                </a:highlight>
                <a:latin typeface="Arial" panose="020B0604020202020204" pitchFamily="34" charset="0"/>
                <a:ea typeface="Calibri" panose="020F0502020204030204" pitchFamily="34" charset="0"/>
                <a:cs typeface="Arial" panose="020B0604020202020204" pitchFamily="34" charset="0"/>
              </a:rPr>
              <a:t>atmosphere</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They are </a:t>
            </a:r>
            <a:r>
              <a:rPr lang="en-GB" sz="2000" dirty="0">
                <a:solidFill>
                  <a:srgbClr val="000000"/>
                </a:solidFill>
                <a:highlight>
                  <a:srgbClr val="FF0000"/>
                </a:highlight>
                <a:latin typeface="Arial" panose="020B0604020202020204" pitchFamily="34" charset="0"/>
                <a:ea typeface="Calibri" panose="020F0502020204030204" pitchFamily="34" charset="0"/>
                <a:cs typeface="Arial" panose="020B0604020202020204" pitchFamily="34" charset="0"/>
              </a:rPr>
              <a:t>nasty</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you don’t want to be anywhere near one of those.’…’They say there’s a chance that Katla will blow, that’s a big volcano under the Mýrdals Glacier back there. If it does there could be a real mess – </a:t>
            </a:r>
            <a:r>
              <a:rPr lang="en-GB" sz="2000" dirty="0">
                <a:solidFill>
                  <a:srgbClr val="000000"/>
                </a:solidFill>
                <a:highlight>
                  <a:srgbClr val="FF0000"/>
                </a:highlight>
                <a:latin typeface="Arial" panose="020B0604020202020204" pitchFamily="34" charset="0"/>
                <a:ea typeface="Calibri" panose="020F0502020204030204" pitchFamily="34" charset="0"/>
                <a:cs typeface="Arial" panose="020B0604020202020204" pitchFamily="34" charset="0"/>
              </a:rPr>
              <a:t>massive</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floods. The eruption melts the ice in the glacier, and the </a:t>
            </a:r>
            <a:r>
              <a:rPr lang="en-GB" sz="2000" dirty="0">
                <a:solidFill>
                  <a:srgbClr val="000000"/>
                </a:solidFill>
                <a:highlight>
                  <a:srgbClr val="00FF00"/>
                </a:highlight>
                <a:latin typeface="Arial" panose="020B0604020202020204" pitchFamily="34" charset="0"/>
                <a:ea typeface="Calibri" panose="020F0502020204030204" pitchFamily="34" charset="0"/>
                <a:cs typeface="Arial" panose="020B0604020202020204" pitchFamily="34" charset="0"/>
              </a:rPr>
              <a:t>meltwater</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surges down the mountain in a series of </a:t>
            </a:r>
            <a:r>
              <a:rPr lang="en-GB" sz="2000" dirty="0">
                <a:solidFill>
                  <a:srgbClr val="000000"/>
                </a:solidFill>
                <a:highlight>
                  <a:srgbClr val="FF0000"/>
                </a:highlight>
                <a:latin typeface="Arial" panose="020B0604020202020204" pitchFamily="34" charset="0"/>
                <a:ea typeface="Calibri" panose="020F0502020204030204" pitchFamily="34" charset="0"/>
                <a:cs typeface="Arial" panose="020B0604020202020204" pitchFamily="34" charset="0"/>
              </a:rPr>
              <a:t>powerful</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flash floods. </a:t>
            </a:r>
            <a:r>
              <a:rPr lang="en-GB" sz="2000" i="1" dirty="0">
                <a:solidFill>
                  <a:srgbClr val="000000"/>
                </a:solidFill>
                <a:highlight>
                  <a:srgbClr val="00FF00"/>
                </a:highlight>
                <a:latin typeface="Arial" panose="020B0604020202020204" pitchFamily="34" charset="0"/>
                <a:ea typeface="Calibri" panose="020F0502020204030204" pitchFamily="34" charset="0"/>
                <a:cs typeface="Arial" panose="020B0604020202020204" pitchFamily="34" charset="0"/>
              </a:rPr>
              <a:t>Jökulhlaup</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 I think the Icelanders call it – glacier leap. You really don’t want to be in the way of one of those.’ They stared at the </a:t>
            </a:r>
            <a:r>
              <a:rPr lang="en-GB" sz="2000" dirty="0">
                <a:solidFill>
                  <a:srgbClr val="000000"/>
                </a:solidFill>
                <a:highlight>
                  <a:srgbClr val="00FFFF"/>
                </a:highlight>
                <a:latin typeface="Arial" panose="020B0604020202020204" pitchFamily="34" charset="0"/>
                <a:ea typeface="Calibri" panose="020F0502020204030204" pitchFamily="34" charset="0"/>
                <a:cs typeface="Arial" panose="020B0604020202020204" pitchFamily="34" charset="0"/>
              </a:rPr>
              <a:t>convulsions of the volcano </a:t>
            </a: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in awe.” </a:t>
            </a:r>
          </a:p>
          <a:p>
            <a:pPr algn="ctr">
              <a:lnSpc>
                <a:spcPct val="107000"/>
              </a:lnSpc>
              <a:spcAft>
                <a:spcPts val="800"/>
              </a:spcAft>
            </a:pP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(Michael Ridpath, Meltwater)</a:t>
            </a:r>
          </a:p>
        </p:txBody>
      </p:sp>
      <p:sp>
        <p:nvSpPr>
          <p:cNvPr id="4" name="Title 4">
            <a:extLst>
              <a:ext uri="{FF2B5EF4-FFF2-40B4-BE49-F238E27FC236}">
                <a16:creationId xmlns:a16="http://schemas.microsoft.com/office/drawing/2014/main" xmlns="" id="{08DA1956-C85C-4BB3-923C-FA6516DB9FF9}"/>
              </a:ext>
            </a:extLst>
          </p:cNvPr>
          <p:cNvSpPr txBox="1">
            <a:spLocks/>
          </p:cNvSpPr>
          <p:nvPr/>
        </p:nvSpPr>
        <p:spPr>
          <a:xfrm>
            <a:off x="628650" y="307709"/>
            <a:ext cx="7886700" cy="926005"/>
          </a:xfrm>
          <a:prstGeom prst="rect">
            <a:avLst/>
          </a:prstGeom>
          <a:solidFill>
            <a:srgbClr val="FFFFFF"/>
          </a:solidFill>
          <a:ln w="19050">
            <a:solidFill>
              <a:srgbClr val="FAAB12"/>
            </a:solidFill>
          </a:ln>
        </p:spPr>
        <p:txBody>
          <a:bodyPr vert="horz" wrap="square" lIns="91440" tIns="45720" rIns="91440" bIns="45720" rtlCol="0" anchor="ctr">
            <a:normAutofit/>
          </a:bodyPr>
          <a:lstStyle>
            <a:lvl1pPr>
              <a:lnSpc>
                <a:spcPct val="90000"/>
              </a:lnSpc>
              <a:spcBef>
                <a:spcPts val="1000"/>
              </a:spcBef>
              <a:buNone/>
              <a:defRPr sz="3200">
                <a:latin typeface="Arial" panose="020B0604020202020204" pitchFamily="34" charset="0"/>
                <a:cs typeface="Arial" panose="020B0604020202020204" pitchFamily="34" charset="0"/>
              </a:defRPr>
            </a:lvl1pPr>
          </a:lstStyle>
          <a:p>
            <a:r>
              <a:rPr lang="en-GB" dirty="0"/>
              <a:t>Text analysis activity example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128" y="6335799"/>
            <a:ext cx="1304544" cy="268224"/>
          </a:xfrm>
          <a:prstGeom prst="rect">
            <a:avLst/>
          </a:prstGeom>
        </p:spPr>
      </p:pic>
    </p:spTree>
    <p:extLst>
      <p:ext uri="{BB962C8B-B14F-4D97-AF65-F5344CB8AC3E}">
        <p14:creationId xmlns:p14="http://schemas.microsoft.com/office/powerpoint/2010/main" val="2340691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fwillis\Desktop\Literature pics\Budir DJI Inspire-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996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7413" y="685550"/>
            <a:ext cx="5215139" cy="1063754"/>
          </a:xfrm>
          <a:prstGeom prst="rect">
            <a:avLst/>
          </a:prstGeom>
        </p:spPr>
      </p:pic>
    </p:spTree>
    <p:extLst>
      <p:ext uri="{BB962C8B-B14F-4D97-AF65-F5344CB8AC3E}">
        <p14:creationId xmlns:p14="http://schemas.microsoft.com/office/powerpoint/2010/main" val="356205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a:extLst>
              <a:ext uri="{FF2B5EF4-FFF2-40B4-BE49-F238E27FC236}">
                <a16:creationId xmlns:a16="http://schemas.microsoft.com/office/drawing/2014/main" xmlns="" id="{2D9AAA76-799E-4E01-8DF3-730E93113F96}"/>
              </a:ext>
            </a:extLst>
          </p:cNvPr>
          <p:cNvSpPr>
            <a:spLocks noGrp="1"/>
          </p:cNvSpPr>
          <p:nvPr>
            <p:ph type="title"/>
          </p:nvPr>
        </p:nvSpPr>
        <p:spPr>
          <a:xfrm>
            <a:off x="628650" y="188686"/>
            <a:ext cx="7886700" cy="1175657"/>
          </a:xfrm>
          <a:solidFill>
            <a:srgbClr val="F2F2F2">
              <a:alpha val="89804"/>
            </a:srgbClr>
          </a:solidFill>
          <a:ln>
            <a:solidFill>
              <a:schemeClr val="accent4"/>
            </a:solidFill>
          </a:ln>
        </p:spPr>
        <p:txBody>
          <a:bodyPr vert="horz" lIns="91440" tIns="45720" rIns="91440" bIns="45720" rtlCol="0" anchor="ctr">
            <a:noAutofit/>
          </a:bodyPr>
          <a:lstStyle/>
          <a:p>
            <a:pPr algn="ctr"/>
            <a:r>
              <a:rPr lang="en-GB" sz="3200" dirty="0">
                <a:solidFill>
                  <a:srgbClr val="343432"/>
                </a:solidFill>
                <a:latin typeface="Frutiger 55" pitchFamily="50" charset="0"/>
                <a:cs typeface="Arial" panose="020B0604020202020204" pitchFamily="34" charset="0"/>
              </a:rPr>
              <a:t>Iceland in </a:t>
            </a:r>
            <a:r>
              <a:rPr lang="en-GB" sz="3200" dirty="0" smtClean="0">
                <a:solidFill>
                  <a:srgbClr val="343432"/>
                </a:solidFill>
                <a:latin typeface="Frutiger 55" pitchFamily="50" charset="0"/>
                <a:cs typeface="Arial" panose="020B0604020202020204" pitchFamily="34" charset="0"/>
              </a:rPr>
              <a:t>literature</a:t>
            </a:r>
            <a:br>
              <a:rPr lang="en-GB" sz="3200" dirty="0" smtClean="0">
                <a:solidFill>
                  <a:srgbClr val="343432"/>
                </a:solidFill>
                <a:latin typeface="Frutiger 55" pitchFamily="50" charset="0"/>
                <a:cs typeface="Arial" panose="020B0604020202020204" pitchFamily="34" charset="0"/>
              </a:rPr>
            </a:br>
            <a:r>
              <a:rPr lang="en-GB" sz="2400" u="sng" dirty="0">
                <a:latin typeface="Frutiger 55" pitchFamily="50" charset="0"/>
                <a:hlinkClick r:id="rId3"/>
              </a:rPr>
              <a:t>Magnus Iceland Mysteries series by Michael </a:t>
            </a:r>
            <a:r>
              <a:rPr lang="en-GB" sz="2400" u="sng" dirty="0" err="1">
                <a:latin typeface="Frutiger 55" pitchFamily="50" charset="0"/>
                <a:hlinkClick r:id="rId3"/>
              </a:rPr>
              <a:t>Ridpath</a:t>
            </a:r>
            <a:endParaRPr lang="en-GB" sz="2400" dirty="0">
              <a:solidFill>
                <a:srgbClr val="343432"/>
              </a:solidFill>
              <a:latin typeface="Frutiger 55" pitchFamily="50" charset="0"/>
              <a:cs typeface="Arial" panose="020B0604020202020204" pitchFamily="34" charset="0"/>
            </a:endParaRPr>
          </a:p>
        </p:txBody>
      </p:sp>
      <p:sp>
        <p:nvSpPr>
          <p:cNvPr id="4" name="Content Placeholder 3">
            <a:extLst>
              <a:ext uri="{FF2B5EF4-FFF2-40B4-BE49-F238E27FC236}">
                <a16:creationId xmlns:a16="http://schemas.microsoft.com/office/drawing/2014/main" xmlns="" id="{A3909C80-B324-4FB1-9D11-9792236D903F}"/>
              </a:ext>
            </a:extLst>
          </p:cNvPr>
          <p:cNvSpPr>
            <a:spLocks noGrp="1"/>
          </p:cNvSpPr>
          <p:nvPr>
            <p:ph idx="1"/>
          </p:nvPr>
        </p:nvSpPr>
        <p:spPr>
          <a:xfrm>
            <a:off x="628650" y="1785256"/>
            <a:ext cx="7886700" cy="4884057"/>
          </a:xfrm>
          <a:solidFill>
            <a:srgbClr val="FFFFFF">
              <a:alpha val="89804"/>
            </a:srgbClr>
          </a:solidFill>
          <a:ln>
            <a:solidFill>
              <a:schemeClr val="accent4"/>
            </a:solidFill>
          </a:ln>
        </p:spPr>
        <p:txBody>
          <a:bodyPr>
            <a:normAutofit fontScale="85000" lnSpcReduction="10000"/>
          </a:bodyPr>
          <a:lstStyle/>
          <a:p>
            <a:pPr marL="0" indent="0">
              <a:buNone/>
            </a:pPr>
            <a:r>
              <a:rPr lang="en-GB" u="sng" dirty="0">
                <a:solidFill>
                  <a:srgbClr val="343432"/>
                </a:solidFill>
                <a:latin typeface="Frutiger 55" pitchFamily="50" charset="0"/>
              </a:rPr>
              <a:t>Example activities:</a:t>
            </a:r>
            <a:endParaRPr lang="en-GB" dirty="0">
              <a:solidFill>
                <a:srgbClr val="343432"/>
              </a:solidFill>
              <a:latin typeface="Frutiger 55" pitchFamily="50" charset="0"/>
            </a:endParaRPr>
          </a:p>
          <a:p>
            <a:r>
              <a:rPr lang="en-GB" dirty="0">
                <a:solidFill>
                  <a:srgbClr val="343432"/>
                </a:solidFill>
                <a:latin typeface="Frutiger 55" pitchFamily="50" charset="0"/>
              </a:rPr>
              <a:t>Read the extracts to students whilst they sit in the dark, or close their eyes, so there is no stimulus other than your voice speaking the text</a:t>
            </a:r>
          </a:p>
          <a:p>
            <a:r>
              <a:rPr lang="en-GB" dirty="0">
                <a:solidFill>
                  <a:srgbClr val="343432"/>
                </a:solidFill>
                <a:latin typeface="Frutiger 55" pitchFamily="50" charset="0"/>
              </a:rPr>
              <a:t>Read extracts of the stories to students whilst they take structured notes, such as the hexagon grid</a:t>
            </a:r>
          </a:p>
          <a:p>
            <a:r>
              <a:rPr lang="en-GB" dirty="0">
                <a:solidFill>
                  <a:srgbClr val="343432"/>
                </a:solidFill>
                <a:latin typeface="Frutiger 55" pitchFamily="50" charset="0"/>
              </a:rPr>
              <a:t>Divide the class in half, one half take notes on physical features and one half take notes on human features, then swap and share and discuss</a:t>
            </a:r>
          </a:p>
          <a:p>
            <a:r>
              <a:rPr lang="en-GB" dirty="0">
                <a:solidFill>
                  <a:srgbClr val="343432"/>
                </a:solidFill>
                <a:latin typeface="Frutiger 55" pitchFamily="50" charset="0"/>
              </a:rPr>
              <a:t>Students remain in silence after you finish reading. They then write a piece of extended writing that describes how they think the landscape was formed, or what it would look like in the past / future</a:t>
            </a:r>
          </a:p>
        </p:txBody>
      </p:sp>
    </p:spTree>
    <p:extLst>
      <p:ext uri="{BB962C8B-B14F-4D97-AF65-F5344CB8AC3E}">
        <p14:creationId xmlns:p14="http://schemas.microsoft.com/office/powerpoint/2010/main" val="857416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loud Callout 1">
            <a:extLst>
              <a:ext uri="{FF2B5EF4-FFF2-40B4-BE49-F238E27FC236}">
                <a16:creationId xmlns:a16="http://schemas.microsoft.com/office/drawing/2014/main" xmlns="" id="{0E90641A-F90B-462D-8A29-42A9FE955985}"/>
              </a:ext>
            </a:extLst>
          </p:cNvPr>
          <p:cNvSpPr/>
          <p:nvPr/>
        </p:nvSpPr>
        <p:spPr>
          <a:xfrm>
            <a:off x="522514" y="246594"/>
            <a:ext cx="8142515" cy="1117749"/>
          </a:xfrm>
          <a:prstGeom prst="rect">
            <a:avLst/>
          </a:prstGeom>
          <a:solidFill>
            <a:srgbClr val="F2F2F2">
              <a:alpha val="89804"/>
            </a:srgbClr>
          </a:solidFill>
          <a:ln>
            <a:solidFill>
              <a:schemeClr val="accent4"/>
            </a:solidFill>
          </a:ln>
        </p:spPr>
        <p:txBody>
          <a:bodyPr vert="horz" lIns="91440" tIns="45720" rIns="91440" bIns="45720" rtlCol="0" anchor="ctr">
            <a:noAutofit/>
          </a:bodyPr>
          <a:lstStyle/>
          <a:p>
            <a:pPr algn="ctr" defTabSz="914400">
              <a:lnSpc>
                <a:spcPct val="90000"/>
              </a:lnSpc>
              <a:spcBef>
                <a:spcPct val="0"/>
              </a:spcBef>
            </a:pPr>
            <a:r>
              <a:rPr lang="en-GB" sz="3200" dirty="0">
                <a:solidFill>
                  <a:srgbClr val="343432"/>
                </a:solidFill>
                <a:latin typeface="Frutiger 55" pitchFamily="50" charset="0"/>
                <a:ea typeface="+mj-ea"/>
                <a:cs typeface="Arial" panose="020B0604020202020204" pitchFamily="34" charset="0"/>
              </a:rPr>
              <a:t>Example hexagon structure for notes</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097273"/>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9584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Hexagon 21">
            <a:extLst>
              <a:ext uri="{FF2B5EF4-FFF2-40B4-BE49-F238E27FC236}">
                <a16:creationId xmlns:a16="http://schemas.microsoft.com/office/drawing/2014/main" xmlns="" id="{8F4EECB6-6079-4EC2-A152-E689BE901172}"/>
              </a:ext>
            </a:extLst>
          </p:cNvPr>
          <p:cNvSpPr/>
          <p:nvPr/>
        </p:nvSpPr>
        <p:spPr>
          <a:xfrm>
            <a:off x="2516188" y="1973263"/>
            <a:ext cx="3711575" cy="3255962"/>
          </a:xfrm>
          <a:prstGeom prst="hexagon">
            <a:avLst/>
          </a:prstGeom>
          <a:solidFill>
            <a:schemeClr val="bg1">
              <a:lumMod val="65000"/>
              <a:alpha val="74902"/>
            </a:schemeClr>
          </a:solidFill>
          <a:ln>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anchor="ctr"/>
          <a:lstStyle/>
          <a:p>
            <a:pPr>
              <a:defRPr/>
            </a:pPr>
            <a:endParaRPr lang="en-GB" b="1" dirty="0">
              <a:solidFill>
                <a:schemeClr val="tx1"/>
              </a:solidFill>
              <a:latin typeface="Arial" panose="020B0604020202020204" pitchFamily="34" charset="0"/>
              <a:cs typeface="Arial" panose="020B0604020202020204" pitchFamily="34" charset="0"/>
            </a:endParaRPr>
          </a:p>
        </p:txBody>
      </p:sp>
      <p:sp>
        <p:nvSpPr>
          <p:cNvPr id="21" name="Hexagon 20">
            <a:extLst>
              <a:ext uri="{FF2B5EF4-FFF2-40B4-BE49-F238E27FC236}">
                <a16:creationId xmlns:a16="http://schemas.microsoft.com/office/drawing/2014/main" xmlns="" id="{E3533834-2335-4073-B162-B1E68A8AD03E}"/>
              </a:ext>
            </a:extLst>
          </p:cNvPr>
          <p:cNvSpPr/>
          <p:nvPr/>
        </p:nvSpPr>
        <p:spPr>
          <a:xfrm>
            <a:off x="3497945" y="2618899"/>
            <a:ext cx="1800000" cy="1800000"/>
          </a:xfrm>
          <a:prstGeom prst="hexagon">
            <a:avLst/>
          </a:prstGeom>
          <a:solidFill>
            <a:srgbClr val="FFFF00"/>
          </a:solidFill>
          <a:ln>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GB" sz="2000" b="1" dirty="0">
                <a:solidFill>
                  <a:schemeClr val="tx1"/>
                </a:solidFill>
                <a:latin typeface="Arial" panose="020B0604020202020204" pitchFamily="34" charset="0"/>
                <a:cs typeface="Arial" panose="020B0604020202020204" pitchFamily="34" charset="0"/>
              </a:rPr>
              <a:t>Iceland</a:t>
            </a:r>
          </a:p>
        </p:txBody>
      </p:sp>
      <p:cxnSp>
        <p:nvCxnSpPr>
          <p:cNvPr id="23" name="Straight Connector 22">
            <a:extLst>
              <a:ext uri="{FF2B5EF4-FFF2-40B4-BE49-F238E27FC236}">
                <a16:creationId xmlns:a16="http://schemas.microsoft.com/office/drawing/2014/main" xmlns="" id="{61D7B1E1-FFBD-4312-BF81-F942F8B9F198}"/>
              </a:ext>
            </a:extLst>
          </p:cNvPr>
          <p:cNvCxnSpPr>
            <a:cxnSpLocks/>
            <a:stCxn id="21" idx="5"/>
          </p:cNvCxnSpPr>
          <p:nvPr/>
        </p:nvCxnSpPr>
        <p:spPr>
          <a:xfrm flipV="1">
            <a:off x="4847945" y="0"/>
            <a:ext cx="2301357" cy="2618899"/>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149" name="Straight Connector 23">
            <a:extLst>
              <a:ext uri="{FF2B5EF4-FFF2-40B4-BE49-F238E27FC236}">
                <a16:creationId xmlns:a16="http://schemas.microsoft.com/office/drawing/2014/main" xmlns="" id="{A0BEB694-1A10-4A2E-A3E2-1DB7F12C9BAD}"/>
              </a:ext>
            </a:extLst>
          </p:cNvPr>
          <p:cNvCxnSpPr>
            <a:cxnSpLocks noChangeShapeType="1"/>
            <a:stCxn id="21" idx="0"/>
          </p:cNvCxnSpPr>
          <p:nvPr/>
        </p:nvCxnSpPr>
        <p:spPr bwMode="auto">
          <a:xfrm>
            <a:off x="5297945" y="3518899"/>
            <a:ext cx="3846055" cy="352395"/>
          </a:xfrm>
          <a:prstGeom prst="line">
            <a:avLst/>
          </a:prstGeom>
          <a:noFill/>
          <a:ln w="25400" algn="ctr">
            <a:solidFill>
              <a:schemeClr val="tx1">
                <a:lumMod val="50000"/>
                <a:lumOff val="50000"/>
              </a:schemeClr>
            </a:solidFill>
            <a:round/>
            <a:headEnd/>
            <a:tailEnd/>
          </a:ln>
          <a:extLst>
            <a:ext uri="{909E8E84-426E-40DD-AFC4-6F175D3DCCD1}">
              <a14:hiddenFill xmlns:a14="http://schemas.microsoft.com/office/drawing/2010/main">
                <a:noFill/>
              </a14:hiddenFill>
            </a:ext>
          </a:extLst>
        </p:spPr>
      </p:cxnSp>
      <p:cxnSp>
        <p:nvCxnSpPr>
          <p:cNvPr id="25" name="Straight Connector 24">
            <a:extLst>
              <a:ext uri="{FF2B5EF4-FFF2-40B4-BE49-F238E27FC236}">
                <a16:creationId xmlns:a16="http://schemas.microsoft.com/office/drawing/2014/main" xmlns="" id="{0EA83078-AF5C-42B0-8562-F33CB46A0310}"/>
              </a:ext>
            </a:extLst>
          </p:cNvPr>
          <p:cNvCxnSpPr>
            <a:cxnSpLocks/>
            <a:stCxn id="21" idx="4"/>
          </p:cNvCxnSpPr>
          <p:nvPr/>
        </p:nvCxnSpPr>
        <p:spPr>
          <a:xfrm flipH="1" flipV="1">
            <a:off x="1475656" y="0"/>
            <a:ext cx="2472289" cy="2618899"/>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5258CF19-AB34-43CC-92E0-317E3149A672}"/>
              </a:ext>
            </a:extLst>
          </p:cNvPr>
          <p:cNvCxnSpPr>
            <a:cxnSpLocks/>
            <a:endCxn id="21" idx="2"/>
          </p:cNvCxnSpPr>
          <p:nvPr/>
        </p:nvCxnSpPr>
        <p:spPr>
          <a:xfrm flipV="1">
            <a:off x="2073276" y="4418899"/>
            <a:ext cx="1874669" cy="2439102"/>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152" name="Straight Connector 26">
            <a:extLst>
              <a:ext uri="{FF2B5EF4-FFF2-40B4-BE49-F238E27FC236}">
                <a16:creationId xmlns:a16="http://schemas.microsoft.com/office/drawing/2014/main" xmlns="" id="{A5938B74-92B7-4550-AED3-DE738D2F72D2}"/>
              </a:ext>
            </a:extLst>
          </p:cNvPr>
          <p:cNvCxnSpPr>
            <a:cxnSpLocks noChangeShapeType="1"/>
            <a:endCxn id="21" idx="1"/>
          </p:cNvCxnSpPr>
          <p:nvPr/>
        </p:nvCxnSpPr>
        <p:spPr bwMode="auto">
          <a:xfrm flipH="1" flipV="1">
            <a:off x="4847945" y="4418899"/>
            <a:ext cx="1677474" cy="2439102"/>
          </a:xfrm>
          <a:prstGeom prst="line">
            <a:avLst/>
          </a:prstGeom>
          <a:noFill/>
          <a:ln w="25400" algn="ctr">
            <a:solidFill>
              <a:schemeClr val="tx1">
                <a:lumMod val="50000"/>
                <a:lumOff val="50000"/>
              </a:schemeClr>
            </a:solidFill>
            <a:round/>
            <a:headEnd/>
            <a:tailEnd/>
          </a:ln>
          <a:extLst>
            <a:ext uri="{909E8E84-426E-40DD-AFC4-6F175D3DCCD1}">
              <a14:hiddenFill xmlns:a14="http://schemas.microsoft.com/office/drawing/2010/main">
                <a:noFill/>
              </a14:hiddenFill>
            </a:ext>
          </a:extLst>
        </p:spPr>
      </p:cxnSp>
      <p:cxnSp>
        <p:nvCxnSpPr>
          <p:cNvPr id="6153" name="Straight Connector 27">
            <a:extLst>
              <a:ext uri="{FF2B5EF4-FFF2-40B4-BE49-F238E27FC236}">
                <a16:creationId xmlns:a16="http://schemas.microsoft.com/office/drawing/2014/main" xmlns="" id="{06426904-889B-454D-A65A-E40ABFCF0B46}"/>
              </a:ext>
            </a:extLst>
          </p:cNvPr>
          <p:cNvCxnSpPr>
            <a:cxnSpLocks noChangeShapeType="1"/>
            <a:endCxn id="21" idx="3"/>
          </p:cNvCxnSpPr>
          <p:nvPr/>
        </p:nvCxnSpPr>
        <p:spPr bwMode="auto">
          <a:xfrm flipV="1">
            <a:off x="0" y="3518899"/>
            <a:ext cx="3497945" cy="341902"/>
          </a:xfrm>
          <a:prstGeom prst="line">
            <a:avLst/>
          </a:prstGeom>
          <a:noFill/>
          <a:ln w="25400" algn="ctr">
            <a:solidFill>
              <a:schemeClr val="tx1">
                <a:lumMod val="50000"/>
                <a:lumOff val="50000"/>
              </a:schemeClr>
            </a:solidFill>
            <a:round/>
            <a:headEnd/>
            <a:tailEnd/>
          </a:ln>
          <a:extLst>
            <a:ext uri="{909E8E84-426E-40DD-AFC4-6F175D3DCCD1}">
              <a14:hiddenFill xmlns:a14="http://schemas.microsoft.com/office/drawing/2010/main">
                <a:noFill/>
              </a14:hiddenFill>
            </a:ext>
          </a:extLst>
        </p:spPr>
      </p:cxnSp>
      <p:sp>
        <p:nvSpPr>
          <p:cNvPr id="29" name="Text Box 2">
            <a:extLst>
              <a:ext uri="{FF2B5EF4-FFF2-40B4-BE49-F238E27FC236}">
                <a16:creationId xmlns:a16="http://schemas.microsoft.com/office/drawing/2014/main" xmlns="" id="{24BF41E6-20DF-4ED9-BCCE-6203D61F3F10}"/>
              </a:ext>
            </a:extLst>
          </p:cNvPr>
          <p:cNvSpPr txBox="1">
            <a:spLocks noChangeArrowheads="1"/>
          </p:cNvSpPr>
          <p:nvPr/>
        </p:nvSpPr>
        <p:spPr bwMode="auto">
          <a:xfrm>
            <a:off x="3571403" y="4590057"/>
            <a:ext cx="1571625" cy="371475"/>
          </a:xfrm>
          <a:prstGeom prst="rect">
            <a:avLst/>
          </a:prstGeom>
          <a:noFill/>
          <a:ln w="9525">
            <a:noFill/>
            <a:miter lim="800000"/>
            <a:headEnd/>
            <a:tailEnd/>
          </a:ln>
        </p:spPr>
        <p:txBody>
          <a:bodyPr/>
          <a:lstStyle/>
          <a:p>
            <a:pPr algn="ctr">
              <a:lnSpc>
                <a:spcPct val="115000"/>
              </a:lnSpc>
              <a:spcAft>
                <a:spcPts val="1000"/>
              </a:spcAft>
            </a:pPr>
            <a:r>
              <a:rPr lang="en-GB" altLang="en-US" sz="1600" b="1">
                <a:latin typeface="Arial" panose="020B0604020202020204" pitchFamily="34" charset="0"/>
                <a:ea typeface="Calibri" panose="020F0502020204030204" pitchFamily="34" charset="0"/>
                <a:cs typeface="Arial" panose="020B0604020202020204" pitchFamily="34" charset="0"/>
              </a:rPr>
              <a:t>Culture</a:t>
            </a:r>
            <a:endParaRPr lang="en-GB" altLang="en-US" sz="1100" b="1" dirty="0">
              <a:latin typeface="Arial" panose="020B0604020202020204" pitchFamily="34" charset="0"/>
              <a:ea typeface="Calibri" panose="020F0502020204030204" pitchFamily="34" charset="0"/>
              <a:cs typeface="Arial" panose="020B0604020202020204" pitchFamily="34" charset="0"/>
            </a:endParaRPr>
          </a:p>
        </p:txBody>
      </p:sp>
      <p:sp>
        <p:nvSpPr>
          <p:cNvPr id="30" name="Text Box 2">
            <a:extLst>
              <a:ext uri="{FF2B5EF4-FFF2-40B4-BE49-F238E27FC236}">
                <a16:creationId xmlns:a16="http://schemas.microsoft.com/office/drawing/2014/main" xmlns="" id="{65217B4C-028E-4E64-86FC-37F15DCDBCD0}"/>
              </a:ext>
            </a:extLst>
          </p:cNvPr>
          <p:cNvSpPr txBox="1">
            <a:spLocks noChangeArrowheads="1"/>
          </p:cNvSpPr>
          <p:nvPr/>
        </p:nvSpPr>
        <p:spPr bwMode="auto">
          <a:xfrm rot="3993406">
            <a:off x="2597638" y="3892688"/>
            <a:ext cx="1571625" cy="371475"/>
          </a:xfrm>
          <a:prstGeom prst="rect">
            <a:avLst/>
          </a:prstGeom>
          <a:noFill/>
          <a:ln w="9525">
            <a:noFill/>
            <a:miter lim="800000"/>
            <a:headEnd/>
            <a:tailEnd/>
          </a:ln>
          <a:scene3d>
            <a:camera prst="orthographicFront">
              <a:rot lat="0" lon="0" rev="240000"/>
            </a:camera>
            <a:lightRig rig="threePt" dir="t"/>
          </a:scene3d>
        </p:spPr>
        <p:txBody>
          <a:bodyPr/>
          <a:lstStyle/>
          <a:p>
            <a:pPr algn="ctr">
              <a:lnSpc>
                <a:spcPct val="115000"/>
              </a:lnSpc>
              <a:spcAft>
                <a:spcPts val="1000"/>
              </a:spcAft>
              <a:defRPr/>
            </a:pPr>
            <a:r>
              <a:rPr lang="en-GB" sz="1600" b="1" dirty="0">
                <a:latin typeface="Arial" panose="020B0604020202020204" pitchFamily="34" charset="0"/>
                <a:ea typeface="Calibri"/>
                <a:cs typeface="Arial" panose="020B0604020202020204" pitchFamily="34" charset="0"/>
              </a:rPr>
              <a:t>Human features</a:t>
            </a:r>
            <a:endParaRPr lang="en-GB" sz="1050" b="1" dirty="0">
              <a:latin typeface="Arial" panose="020B0604020202020204" pitchFamily="34" charset="0"/>
              <a:ea typeface="Calibri"/>
              <a:cs typeface="Arial" panose="020B0604020202020204" pitchFamily="34" charset="0"/>
            </a:endParaRPr>
          </a:p>
        </p:txBody>
      </p:sp>
      <p:sp>
        <p:nvSpPr>
          <p:cNvPr id="6156" name="Text Box 2">
            <a:extLst>
              <a:ext uri="{FF2B5EF4-FFF2-40B4-BE49-F238E27FC236}">
                <a16:creationId xmlns:a16="http://schemas.microsoft.com/office/drawing/2014/main" xmlns="" id="{BCED50F8-143E-444A-80D4-C85E7F2BA035}"/>
              </a:ext>
            </a:extLst>
          </p:cNvPr>
          <p:cNvSpPr txBox="1">
            <a:spLocks noChangeArrowheads="1"/>
          </p:cNvSpPr>
          <p:nvPr/>
        </p:nvSpPr>
        <p:spPr bwMode="auto">
          <a:xfrm rot="10800000">
            <a:off x="3576638" y="2063750"/>
            <a:ext cx="1571625" cy="3714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Rounded MT Bold" panose="020F0704030504030204" pitchFamily="34" charset="0"/>
              </a:defRPr>
            </a:lvl1pPr>
            <a:lvl2pPr marL="742950" indent="-285750" eaLnBrk="0" hangingPunct="0">
              <a:spcBef>
                <a:spcPct val="20000"/>
              </a:spcBef>
              <a:buChar char="–"/>
              <a:defRPr sz="2800">
                <a:solidFill>
                  <a:schemeClr val="tx1"/>
                </a:solidFill>
                <a:latin typeface="Arial Rounded MT Bold" panose="020F0704030504030204" pitchFamily="34" charset="0"/>
              </a:defRPr>
            </a:lvl2pPr>
            <a:lvl3pPr marL="1143000" indent="-228600" eaLnBrk="0" hangingPunct="0">
              <a:spcBef>
                <a:spcPct val="20000"/>
              </a:spcBef>
              <a:buChar char="•"/>
              <a:defRPr sz="2400">
                <a:solidFill>
                  <a:schemeClr val="tx1"/>
                </a:solidFill>
                <a:latin typeface="Arial Rounded MT Bold" panose="020F0704030504030204" pitchFamily="34" charset="0"/>
              </a:defRPr>
            </a:lvl3pPr>
            <a:lvl4pPr marL="1600200" indent="-228600" eaLnBrk="0" hangingPunct="0">
              <a:spcBef>
                <a:spcPct val="20000"/>
              </a:spcBef>
              <a:buChar char="–"/>
              <a:defRPr sz="2000">
                <a:solidFill>
                  <a:schemeClr val="tx1"/>
                </a:solidFill>
                <a:latin typeface="Arial Rounded MT Bold" panose="020F0704030504030204" pitchFamily="34" charset="0"/>
              </a:defRPr>
            </a:lvl4pPr>
            <a:lvl5pPr marL="2057400" indent="-228600" eaLnBrk="0" hangingPunct="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lnSpc>
                <a:spcPct val="115000"/>
              </a:lnSpc>
              <a:spcBef>
                <a:spcPct val="0"/>
              </a:spcBef>
              <a:spcAft>
                <a:spcPts val="1000"/>
              </a:spcAft>
              <a:buFontTx/>
              <a:buNone/>
            </a:pPr>
            <a:r>
              <a:rPr lang="en-GB" altLang="en-US" sz="1600" b="1" dirty="0">
                <a:latin typeface="Arial" panose="020B0604020202020204" pitchFamily="34" charset="0"/>
                <a:ea typeface="Calibri" panose="020F0502020204030204" pitchFamily="34" charset="0"/>
                <a:cs typeface="Arial" panose="020B0604020202020204" pitchFamily="34" charset="0"/>
              </a:rPr>
              <a:t>Challenges</a:t>
            </a:r>
            <a:endParaRPr lang="en-GB" altLang="en-US" sz="1100" b="1" dirty="0">
              <a:latin typeface="Arial" panose="020B0604020202020204" pitchFamily="34" charset="0"/>
              <a:ea typeface="Calibri" panose="020F0502020204030204" pitchFamily="34" charset="0"/>
              <a:cs typeface="Arial" panose="020B0604020202020204" pitchFamily="34" charset="0"/>
            </a:endParaRPr>
          </a:p>
        </p:txBody>
      </p:sp>
      <p:sp>
        <p:nvSpPr>
          <p:cNvPr id="6157" name="Text Box 2">
            <a:extLst>
              <a:ext uri="{FF2B5EF4-FFF2-40B4-BE49-F238E27FC236}">
                <a16:creationId xmlns:a16="http://schemas.microsoft.com/office/drawing/2014/main" xmlns="" id="{14F7638C-8452-4682-9524-D3B1B0D42058}"/>
              </a:ext>
            </a:extLst>
          </p:cNvPr>
          <p:cNvSpPr txBox="1">
            <a:spLocks noChangeArrowheads="1"/>
          </p:cNvSpPr>
          <p:nvPr/>
        </p:nvSpPr>
        <p:spPr bwMode="auto">
          <a:xfrm rot="17738001">
            <a:off x="4525211" y="3888837"/>
            <a:ext cx="1571625" cy="3714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Rounded MT Bold" panose="020F0704030504030204" pitchFamily="34" charset="0"/>
              </a:defRPr>
            </a:lvl1pPr>
            <a:lvl2pPr marL="742950" indent="-285750" eaLnBrk="0" hangingPunct="0">
              <a:spcBef>
                <a:spcPct val="20000"/>
              </a:spcBef>
              <a:buChar char="–"/>
              <a:defRPr sz="2800">
                <a:solidFill>
                  <a:schemeClr val="tx1"/>
                </a:solidFill>
                <a:latin typeface="Arial Rounded MT Bold" panose="020F0704030504030204" pitchFamily="34" charset="0"/>
              </a:defRPr>
            </a:lvl2pPr>
            <a:lvl3pPr marL="1143000" indent="-228600" eaLnBrk="0" hangingPunct="0">
              <a:spcBef>
                <a:spcPct val="20000"/>
              </a:spcBef>
              <a:buChar char="•"/>
              <a:defRPr sz="2400">
                <a:solidFill>
                  <a:schemeClr val="tx1"/>
                </a:solidFill>
                <a:latin typeface="Arial Rounded MT Bold" panose="020F0704030504030204" pitchFamily="34" charset="0"/>
              </a:defRPr>
            </a:lvl3pPr>
            <a:lvl4pPr marL="1600200" indent="-228600" eaLnBrk="0" hangingPunct="0">
              <a:spcBef>
                <a:spcPct val="20000"/>
              </a:spcBef>
              <a:buChar char="–"/>
              <a:defRPr sz="2000">
                <a:solidFill>
                  <a:schemeClr val="tx1"/>
                </a:solidFill>
                <a:latin typeface="Arial Rounded MT Bold" panose="020F0704030504030204" pitchFamily="34" charset="0"/>
              </a:defRPr>
            </a:lvl4pPr>
            <a:lvl5pPr marL="2057400" indent="-228600" eaLnBrk="0" hangingPunct="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lnSpc>
                <a:spcPct val="115000"/>
              </a:lnSpc>
              <a:spcBef>
                <a:spcPct val="0"/>
              </a:spcBef>
              <a:spcAft>
                <a:spcPts val="1000"/>
              </a:spcAft>
              <a:buNone/>
            </a:pPr>
            <a:r>
              <a:rPr lang="en-GB" sz="1600" b="1" dirty="0">
                <a:latin typeface="Arial" panose="020B0604020202020204" pitchFamily="34" charset="0"/>
                <a:ea typeface="Calibri"/>
                <a:cs typeface="Arial" panose="020B0604020202020204" pitchFamily="34" charset="0"/>
              </a:rPr>
              <a:t>Physical features</a:t>
            </a:r>
            <a:endParaRPr lang="en-GB" sz="1050" b="1" dirty="0">
              <a:latin typeface="Arial" panose="020B0604020202020204" pitchFamily="34" charset="0"/>
              <a:ea typeface="Calibri"/>
              <a:cs typeface="Arial" panose="020B0604020202020204" pitchFamily="34" charset="0"/>
            </a:endParaRPr>
          </a:p>
        </p:txBody>
      </p:sp>
      <p:sp>
        <p:nvSpPr>
          <p:cNvPr id="6158" name="Text Box 2">
            <a:extLst>
              <a:ext uri="{FF2B5EF4-FFF2-40B4-BE49-F238E27FC236}">
                <a16:creationId xmlns:a16="http://schemas.microsoft.com/office/drawing/2014/main" xmlns="" id="{3C3397D5-6EF1-4976-AD05-53A74F1FCF8B}"/>
              </a:ext>
            </a:extLst>
          </p:cNvPr>
          <p:cNvSpPr txBox="1">
            <a:spLocks noChangeArrowheads="1"/>
          </p:cNvSpPr>
          <p:nvPr/>
        </p:nvSpPr>
        <p:spPr bwMode="auto">
          <a:xfrm rot="14643267">
            <a:off x="4441027" y="2815428"/>
            <a:ext cx="1571625" cy="3714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Rounded MT Bold" panose="020F0704030504030204" pitchFamily="34" charset="0"/>
              </a:defRPr>
            </a:lvl1pPr>
            <a:lvl2pPr marL="742950" indent="-285750" eaLnBrk="0" hangingPunct="0">
              <a:spcBef>
                <a:spcPct val="20000"/>
              </a:spcBef>
              <a:buChar char="–"/>
              <a:defRPr sz="2800">
                <a:solidFill>
                  <a:schemeClr val="tx1"/>
                </a:solidFill>
                <a:latin typeface="Arial Rounded MT Bold" panose="020F0704030504030204" pitchFamily="34" charset="0"/>
              </a:defRPr>
            </a:lvl2pPr>
            <a:lvl3pPr marL="1143000" indent="-228600" eaLnBrk="0" hangingPunct="0">
              <a:spcBef>
                <a:spcPct val="20000"/>
              </a:spcBef>
              <a:buChar char="•"/>
              <a:defRPr sz="2400">
                <a:solidFill>
                  <a:schemeClr val="tx1"/>
                </a:solidFill>
                <a:latin typeface="Arial Rounded MT Bold" panose="020F0704030504030204" pitchFamily="34" charset="0"/>
              </a:defRPr>
            </a:lvl3pPr>
            <a:lvl4pPr marL="1600200" indent="-228600" eaLnBrk="0" hangingPunct="0">
              <a:spcBef>
                <a:spcPct val="20000"/>
              </a:spcBef>
              <a:buChar char="–"/>
              <a:defRPr sz="2000">
                <a:solidFill>
                  <a:schemeClr val="tx1"/>
                </a:solidFill>
                <a:latin typeface="Arial Rounded MT Bold" panose="020F0704030504030204" pitchFamily="34" charset="0"/>
              </a:defRPr>
            </a:lvl4pPr>
            <a:lvl5pPr marL="2057400" indent="-228600" eaLnBrk="0" hangingPunct="0">
              <a:spcBef>
                <a:spcPct val="20000"/>
              </a:spcBef>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har char="»"/>
              <a:defRPr sz="2000">
                <a:solidFill>
                  <a:schemeClr val="tx1"/>
                </a:solidFill>
                <a:latin typeface="Arial Rounded MT Bold" panose="020F0704030504030204" pitchFamily="34" charset="0"/>
              </a:defRPr>
            </a:lvl9pPr>
          </a:lstStyle>
          <a:p>
            <a:pPr algn="ctr" eaLnBrk="1" hangingPunct="1">
              <a:lnSpc>
                <a:spcPct val="115000"/>
              </a:lnSpc>
              <a:spcBef>
                <a:spcPct val="0"/>
              </a:spcBef>
              <a:spcAft>
                <a:spcPts val="1000"/>
              </a:spcAft>
              <a:buFontTx/>
              <a:buNone/>
            </a:pPr>
            <a:r>
              <a:rPr lang="en-GB" altLang="en-US" sz="1600" b="1" dirty="0">
                <a:latin typeface="Arial" panose="020B0604020202020204" pitchFamily="34" charset="0"/>
                <a:ea typeface="Calibri" panose="020F0502020204030204" pitchFamily="34" charset="0"/>
                <a:cs typeface="Arial" panose="020B0604020202020204" pitchFamily="34" charset="0"/>
              </a:rPr>
              <a:t>Climate characteristics</a:t>
            </a:r>
            <a:endParaRPr lang="en-GB" altLang="en-US" sz="1100" b="1" dirty="0">
              <a:latin typeface="Arial" panose="020B0604020202020204" pitchFamily="34" charset="0"/>
              <a:ea typeface="Calibri" panose="020F0502020204030204" pitchFamily="34" charset="0"/>
              <a:cs typeface="Arial" panose="020B0604020202020204" pitchFamily="34" charset="0"/>
            </a:endParaRPr>
          </a:p>
        </p:txBody>
      </p:sp>
      <p:sp>
        <p:nvSpPr>
          <p:cNvPr id="34" name="Text Box 2">
            <a:extLst>
              <a:ext uri="{FF2B5EF4-FFF2-40B4-BE49-F238E27FC236}">
                <a16:creationId xmlns:a16="http://schemas.microsoft.com/office/drawing/2014/main" xmlns="" id="{D8025C38-DE1D-47EA-BA70-69314C9076FF}"/>
              </a:ext>
            </a:extLst>
          </p:cNvPr>
          <p:cNvSpPr txBox="1">
            <a:spLocks noChangeArrowheads="1"/>
          </p:cNvSpPr>
          <p:nvPr/>
        </p:nvSpPr>
        <p:spPr bwMode="auto">
          <a:xfrm rot="6983257">
            <a:off x="2645637" y="2733605"/>
            <a:ext cx="1571625" cy="371475"/>
          </a:xfrm>
          <a:prstGeom prst="rect">
            <a:avLst/>
          </a:prstGeom>
          <a:noFill/>
          <a:ln w="9525">
            <a:noFill/>
            <a:miter lim="800000"/>
            <a:headEnd/>
            <a:tailEnd/>
          </a:ln>
        </p:spPr>
        <p:txBody>
          <a:bodyPr/>
          <a:lstStyle/>
          <a:p>
            <a:pPr algn="ctr">
              <a:lnSpc>
                <a:spcPct val="115000"/>
              </a:lnSpc>
              <a:spcAft>
                <a:spcPts val="1000"/>
              </a:spcAft>
              <a:defRPr/>
            </a:pPr>
            <a:r>
              <a:rPr lang="en-GB" sz="1600" b="1" dirty="0">
                <a:latin typeface="Arial" panose="020B0604020202020204" pitchFamily="34" charset="0"/>
                <a:ea typeface="Calibri"/>
                <a:cs typeface="Arial" panose="020B0604020202020204" pitchFamily="34" charset="0"/>
              </a:rPr>
              <a:t>Evidence of volcanoes</a:t>
            </a:r>
            <a:endParaRPr lang="en-GB" sz="1050" b="1" dirty="0">
              <a:latin typeface="Arial" panose="020B0604020202020204" pitchFamily="34" charset="0"/>
              <a:ea typeface="Calibri"/>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a:extLst>
              <a:ext uri="{FF2B5EF4-FFF2-40B4-BE49-F238E27FC236}">
                <a16:creationId xmlns:a16="http://schemas.microsoft.com/office/drawing/2014/main" xmlns="" id="{2D9AAA76-799E-4E01-8DF3-730E93113F96}"/>
              </a:ext>
            </a:extLst>
          </p:cNvPr>
          <p:cNvSpPr>
            <a:spLocks noGrp="1"/>
          </p:cNvSpPr>
          <p:nvPr>
            <p:ph type="title"/>
          </p:nvPr>
        </p:nvSpPr>
        <p:spPr>
          <a:xfrm>
            <a:off x="628650" y="784708"/>
            <a:ext cx="7886700" cy="2194604"/>
          </a:xfrm>
          <a:solidFill>
            <a:srgbClr val="F2F2F2">
              <a:alpha val="89804"/>
            </a:srgbClr>
          </a:solidFill>
          <a:ln>
            <a:solidFill>
              <a:schemeClr val="accent4"/>
            </a:solidFill>
          </a:ln>
        </p:spPr>
        <p:txBody>
          <a:bodyPr vert="horz" lIns="91440" tIns="45720" rIns="91440" bIns="45720" rtlCol="0" anchor="ctr">
            <a:noAutofit/>
          </a:bodyPr>
          <a:lstStyle/>
          <a:p>
            <a:pPr algn="ctr"/>
            <a:r>
              <a:rPr lang="en-GB" sz="3200" dirty="0">
                <a:solidFill>
                  <a:srgbClr val="343432"/>
                </a:solidFill>
                <a:latin typeface="Frutiger 55" pitchFamily="50" charset="0"/>
                <a:cs typeface="Arial" panose="020B0604020202020204" pitchFamily="34" charset="0"/>
              </a:rPr>
              <a:t>Iceland in </a:t>
            </a:r>
            <a:r>
              <a:rPr lang="en-GB" sz="3200" dirty="0" smtClean="0">
                <a:solidFill>
                  <a:srgbClr val="343432"/>
                </a:solidFill>
                <a:latin typeface="Frutiger 55" pitchFamily="50" charset="0"/>
                <a:cs typeface="Arial" panose="020B0604020202020204" pitchFamily="34" charset="0"/>
              </a:rPr>
              <a:t>literature</a:t>
            </a:r>
            <a:br>
              <a:rPr lang="en-GB" sz="3200" dirty="0" smtClean="0">
                <a:solidFill>
                  <a:srgbClr val="343432"/>
                </a:solidFill>
                <a:latin typeface="Frutiger 55" pitchFamily="50" charset="0"/>
                <a:cs typeface="Arial" panose="020B0604020202020204" pitchFamily="34" charset="0"/>
              </a:rPr>
            </a:br>
            <a:r>
              <a:rPr lang="en-GB" sz="3200" dirty="0" smtClean="0">
                <a:solidFill>
                  <a:srgbClr val="343432"/>
                </a:solidFill>
                <a:latin typeface="Frutiger 55" pitchFamily="50" charset="0"/>
                <a:cs typeface="Arial" panose="020B0604020202020204" pitchFamily="34" charset="0"/>
              </a:rPr>
              <a:t>Examples </a:t>
            </a:r>
            <a:r>
              <a:rPr lang="en-GB" sz="3200" dirty="0">
                <a:solidFill>
                  <a:srgbClr val="343432"/>
                </a:solidFill>
                <a:latin typeface="Frutiger 55" pitchFamily="50" charset="0"/>
                <a:cs typeface="Arial" panose="020B0604020202020204" pitchFamily="34" charset="0"/>
              </a:rPr>
              <a:t>from the </a:t>
            </a:r>
            <a:r>
              <a:rPr lang="en-GB" sz="3200" u="sng" dirty="0">
                <a:latin typeface="Frutiger 55" pitchFamily="50" charset="0"/>
                <a:hlinkClick r:id="rId3"/>
              </a:rPr>
              <a:t>Magnus Iceland Mysteries series by Michael </a:t>
            </a:r>
            <a:r>
              <a:rPr lang="en-GB" sz="3200" u="sng" dirty="0" err="1">
                <a:latin typeface="Frutiger 55" pitchFamily="50" charset="0"/>
                <a:hlinkClick r:id="rId3"/>
              </a:rPr>
              <a:t>Ridpath</a:t>
            </a:r>
            <a:endParaRPr lang="en-GB" sz="3200" dirty="0">
              <a:solidFill>
                <a:srgbClr val="343432"/>
              </a:solidFill>
              <a:latin typeface="Frutiger 55" pitchFamily="50" charset="0"/>
              <a:cs typeface="Arial" panose="020B0604020202020204" pitchFamily="34"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70372">
            <a:off x="892471" y="3234402"/>
            <a:ext cx="2000250" cy="2962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235189">
            <a:off x="2517833" y="3278353"/>
            <a:ext cx="1903879" cy="29388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8660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xmlns="" id="{5D59439A-1CCF-46CB-99B5-2EC281F96717}"/>
              </a:ext>
            </a:extLst>
          </p:cNvPr>
          <p:cNvSpPr txBox="1"/>
          <p:nvPr/>
        </p:nvSpPr>
        <p:spPr>
          <a:xfrm>
            <a:off x="871870" y="1137684"/>
            <a:ext cx="7549116" cy="4572000"/>
          </a:xfrm>
          <a:prstGeom prst="rect">
            <a:avLst/>
          </a:prstGeom>
          <a:solidFill>
            <a:srgbClr val="FFFFFF"/>
          </a:solidFill>
          <a:ln w="19050">
            <a:solidFill>
              <a:srgbClr val="FAAB12"/>
            </a:solidFill>
          </a:ln>
        </p:spPr>
        <p:txBody>
          <a:bodyPr wrap="square" rtlCol="0">
            <a:normAutofit/>
          </a:bodyPr>
          <a:lstStyle/>
          <a:p>
            <a:pPr algn="ctr"/>
            <a:r>
              <a:rPr lang="en-GB" sz="2400" dirty="0">
                <a:latin typeface="Arial" panose="020B0604020202020204" pitchFamily="34" charset="0"/>
                <a:cs typeface="Arial" panose="020B0604020202020204" pitchFamily="34" charset="0"/>
              </a:rPr>
              <a:t>“</a:t>
            </a:r>
            <a:r>
              <a:rPr lang="en-GB" sz="3200" dirty="0">
                <a:latin typeface="Arial" panose="020B0604020202020204" pitchFamily="34" charset="0"/>
                <a:cs typeface="Arial" panose="020B0604020202020204" pitchFamily="34" charset="0"/>
              </a:rPr>
              <a:t>This</a:t>
            </a:r>
            <a:r>
              <a:rPr lang="en-GB" sz="2400" dirty="0">
                <a:latin typeface="Arial" panose="020B0604020202020204" pitchFamily="34" charset="0"/>
                <a:cs typeface="Arial" panose="020B0604020202020204" pitchFamily="34" charset="0"/>
              </a:rPr>
              <a:t> was his favourite spot. Right in the middle of the twisted waves of congealed stone that was the Berserkjahraun, or Berserkers’ Lava Field. It was a beautiful, eerie, magical place of little towers, folds and wrinkles of stone, speckled with lime green moss, darker green heather, and the deep red leaves of bog bilberries. The lava field was named after the two warriors who had been brought over to Iceland as servants from Sweden a thousand years before by Vermundur the Lean” </a:t>
            </a:r>
          </a:p>
          <a:p>
            <a:pPr algn="ctr"/>
            <a:r>
              <a:rPr lang="en-GB" sz="2400" dirty="0">
                <a:latin typeface="Arial" panose="020B0604020202020204" pitchFamily="34" charset="0"/>
                <a:cs typeface="Arial" panose="020B0604020202020204" pitchFamily="34" charset="0"/>
              </a:rPr>
              <a:t>(Michael Ridpath’s ‘66° North)</a:t>
            </a:r>
          </a:p>
          <a:p>
            <a:pPr algn="ctr"/>
            <a:endParaRPr lang="en-GB"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6257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fwillis\Desktop\Literature pics\Berserkjahraun Okt 2014-68-48.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424"/>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409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a:extLst>
              <a:ext uri="{FF2B5EF4-FFF2-40B4-BE49-F238E27FC236}">
                <a16:creationId xmlns:a16="http://schemas.microsoft.com/office/drawing/2014/main" xmlns="" id="{69F49F88-D119-4DB5-BF65-BFBA6BB2E474}"/>
              </a:ext>
            </a:extLst>
          </p:cNvPr>
          <p:cNvSpPr/>
          <p:nvPr/>
        </p:nvSpPr>
        <p:spPr>
          <a:xfrm>
            <a:off x="850605" y="1020726"/>
            <a:ext cx="7336466" cy="4524315"/>
          </a:xfrm>
          <a:prstGeom prst="rect">
            <a:avLst/>
          </a:prstGeom>
          <a:solidFill>
            <a:srgbClr val="FFFFFF"/>
          </a:solidFill>
          <a:ln w="19050">
            <a:solidFill>
              <a:srgbClr val="FAAB12"/>
            </a:solidFill>
          </a:ln>
        </p:spPr>
        <p:txBody>
          <a:bodyPr wrap="square" rtlCol="0">
            <a:normAutofit fontScale="92500" lnSpcReduction="10000"/>
          </a:bodyPr>
          <a:lstStyle/>
          <a:p>
            <a:pPr algn="ctr"/>
            <a:r>
              <a:rPr lang="en-GB" sz="2400" dirty="0">
                <a:latin typeface="Arial" panose="020B0604020202020204" pitchFamily="34" charset="0"/>
                <a:cs typeface="Arial" panose="020B0604020202020204" pitchFamily="34" charset="0"/>
              </a:rPr>
              <a:t>“The cairn was in a depression, out of sight of grown-ups, which made it such a good playing place. Hallgrímur climbed the ancient footpath between the two farms, which had been hewn out of the lava a millennium before by the berserkers themselves, and looked west towards Bjarnarhöfn. It was a prosperous farm, nestling beneath a waterfall which tumbled down the side of Bjarnarhöfn Fell. It was surrounded by a large home field, bright green against the brown of the surrounding heath. A tiny wooden church, little more than a black hut, lay between the farm and the grey flatness of Breidarfjördur, the broad fjord dotted with low islands. Just up from the shoreline were wooden racks on which lines of salted fish hung out to dry.” (Michael Ridpath’s ‘66° North)</a:t>
            </a:r>
          </a:p>
        </p:txBody>
      </p:sp>
    </p:spTree>
    <p:extLst>
      <p:ext uri="{BB962C8B-B14F-4D97-AF65-F5344CB8AC3E}">
        <p14:creationId xmlns:p14="http://schemas.microsoft.com/office/powerpoint/2010/main" val="4271012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fwillis\Desktop\Literature pics\Walk 8 Nesholar and Ondverdarnes Circle - historic cairns mark the old trails among the lava and crater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4" y="0"/>
            <a:ext cx="914381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17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1507</TotalTime>
  <Words>1452</Words>
  <Application>Microsoft Office PowerPoint</Application>
  <PresentationFormat>On-screen Show (4:3)</PresentationFormat>
  <Paragraphs>124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Using literature in the geography classroom</vt:lpstr>
      <vt:lpstr>Iceland in literature Magnus Iceland Mysteries series by Michael Ridpath</vt:lpstr>
      <vt:lpstr>PowerPoint Presentation</vt:lpstr>
      <vt:lpstr>PowerPoint Presentation</vt:lpstr>
      <vt:lpstr>Iceland in literature Examples from the Magnus Iceland Mysteries series by Michael Ridpath</vt:lpstr>
      <vt:lpstr>PowerPoint Presentation</vt:lpstr>
      <vt:lpstr>PowerPoint Presentation</vt:lpstr>
      <vt:lpstr>PowerPoint Presentation</vt:lpstr>
      <vt:lpstr>PowerPoint Presentation</vt:lpstr>
      <vt:lpstr>PowerPoint Presentation</vt:lpstr>
      <vt:lpstr>PowerPoint Presentation</vt:lpstr>
      <vt:lpstr>Other suggestions</vt:lpstr>
      <vt:lpstr>Extended writing activity example</vt:lpstr>
      <vt:lpstr>PowerPoint Presentation</vt:lpstr>
      <vt:lpstr>PowerPoint Presentation</vt:lpstr>
      <vt:lpstr>Structure Strip:  What makes Iceland such a distinctive place?</vt:lpstr>
      <vt:lpstr>Text analysis activity example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Coles</dc:creator>
  <cp:lastModifiedBy>Francesca Willis</cp:lastModifiedBy>
  <cp:revision>7</cp:revision>
  <dcterms:created xsi:type="dcterms:W3CDTF">2018-12-19T23:31:18Z</dcterms:created>
  <dcterms:modified xsi:type="dcterms:W3CDTF">2018-12-21T11:57:14Z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974741</vt:lpwstr>
  </property>
  <property fmtid="{D5CDD505-2E9C-101B-9397-08002B2CF9AE}" name="NXPowerLiteSettings" pid="3">
    <vt:lpwstr>C7000400038000</vt:lpwstr>
  </property>
  <property fmtid="{D5CDD505-2E9C-101B-9397-08002B2CF9AE}" name="NXPowerLiteVersion" pid="4">
    <vt:lpwstr>S8.2.2</vt:lpwstr>
  </property>
</Properties>
</file>