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9" r:id="rId3"/>
    <p:sldId id="257" r:id="rId4"/>
    <p:sldId id="258" r:id="rId5"/>
    <p:sldId id="264" r:id="rId6"/>
    <p:sldId id="265"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4"/>
    <a:srgbClr val="BCE3F7"/>
    <a:srgbClr val="E5D060"/>
    <a:srgbClr val="343432"/>
    <a:srgbClr val="6E4F3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123" d="100"/>
          <a:sy n="123" d="100"/>
        </p:scale>
        <p:origin x="1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181F-82DF-4687-987F-65E240E9F989}" type="datetimeFigureOut">
              <a:rPr lang="en-GB" smtClean="0"/>
              <a:t>29/01/2020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F0603-5290-48CD-9788-455F151E348E}" type="slidenum">
              <a:rPr lang="en-GB" smtClean="0"/>
              <a:t>‹#›</a:t>
            </a:fld>
            <a:endParaRPr lang="en-GB" dirty="0"/>
          </a:p>
        </p:txBody>
      </p:sp>
    </p:spTree>
    <p:extLst>
      <p:ext uri="{BB962C8B-B14F-4D97-AF65-F5344CB8AC3E}">
        <p14:creationId xmlns:p14="http://schemas.microsoft.com/office/powerpoint/2010/main" val="306006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iscover-the-world.com/study-trips/comparing-lava-typ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2D5A9-699E-4B7D-8B3B-F71758687F7E}" type="slidenum">
              <a:rPr lang="en-GB" smtClean="0"/>
              <a:t>1</a:t>
            </a:fld>
            <a:endParaRPr lang="en-GB"/>
          </a:p>
        </p:txBody>
      </p:sp>
    </p:spTree>
    <p:extLst>
      <p:ext uri="{BB962C8B-B14F-4D97-AF65-F5344CB8AC3E}">
        <p14:creationId xmlns:p14="http://schemas.microsoft.com/office/powerpoint/2010/main" val="213588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22D5A9-699E-4B7D-8B3B-F71758687F7E}" type="slidenum">
              <a:rPr lang="en-GB" smtClean="0"/>
              <a:t>2</a:t>
            </a:fld>
            <a:endParaRPr lang="en-GB"/>
          </a:p>
        </p:txBody>
      </p:sp>
    </p:spTree>
    <p:extLst>
      <p:ext uri="{BB962C8B-B14F-4D97-AF65-F5344CB8AC3E}">
        <p14:creationId xmlns:p14="http://schemas.microsoft.com/office/powerpoint/2010/main" val="417547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GB" dirty="0">
                <a:hlinkClick r:id="rId3"/>
              </a:rPr>
              <a:t>https://www.discover-the-world.com/study-trips/comparing-lava-types/</a:t>
            </a:r>
            <a:r>
              <a:rPr lang="en-GB" dirty="0"/>
              <a:t> for full download of the Lava Types resource including</a:t>
            </a:r>
            <a:r>
              <a:rPr lang="en-GB" baseline="0" dirty="0"/>
              <a:t> PDF geology map</a:t>
            </a:r>
            <a:endParaRPr lang="en-GB" dirty="0"/>
          </a:p>
        </p:txBody>
      </p:sp>
      <p:sp>
        <p:nvSpPr>
          <p:cNvPr id="4" name="Slide Number Placeholder 3"/>
          <p:cNvSpPr>
            <a:spLocks noGrp="1"/>
          </p:cNvSpPr>
          <p:nvPr>
            <p:ph type="sldNum" sz="quarter" idx="10"/>
          </p:nvPr>
        </p:nvSpPr>
        <p:spPr/>
        <p:txBody>
          <a:bodyPr/>
          <a:lstStyle/>
          <a:p>
            <a:fld id="{43CF0603-5290-48CD-9788-455F151E348E}" type="slidenum">
              <a:rPr lang="en-GB" smtClean="0"/>
              <a:t>3</a:t>
            </a:fld>
            <a:endParaRPr lang="en-GB" dirty="0"/>
          </a:p>
        </p:txBody>
      </p:sp>
    </p:spTree>
    <p:extLst>
      <p:ext uri="{BB962C8B-B14F-4D97-AF65-F5344CB8AC3E}">
        <p14:creationId xmlns:p14="http://schemas.microsoft.com/office/powerpoint/2010/main" val="43244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182226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396803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322059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327508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343368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166725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304564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279934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236129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216383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1C8DB5-644B-45CC-89F4-E369343396AF}" type="datetimeFigureOut">
              <a:rPr lang="en-GB" smtClean="0"/>
              <a:t>29/01/2020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3BE554-86BE-4375-9143-1B897BB01ABE}" type="slidenum">
              <a:rPr lang="en-GB" smtClean="0"/>
              <a:t>‹#›</a:t>
            </a:fld>
            <a:endParaRPr lang="en-GB" dirty="0"/>
          </a:p>
        </p:txBody>
      </p:sp>
    </p:spTree>
    <p:extLst>
      <p:ext uri="{BB962C8B-B14F-4D97-AF65-F5344CB8AC3E}">
        <p14:creationId xmlns:p14="http://schemas.microsoft.com/office/powerpoint/2010/main" val="368559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C8DB5-644B-45CC-89F4-E369343396AF}" type="datetimeFigureOut">
              <a:rPr lang="en-GB" smtClean="0"/>
              <a:t>29/01/2020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BE554-86BE-4375-9143-1B897BB01ABE}" type="slidenum">
              <a:rPr lang="en-GB" smtClean="0"/>
              <a:t>‹#›</a:t>
            </a:fld>
            <a:endParaRPr lang="en-GB" dirty="0"/>
          </a:p>
        </p:txBody>
      </p:sp>
    </p:spTree>
    <p:extLst>
      <p:ext uri="{BB962C8B-B14F-4D97-AF65-F5344CB8AC3E}">
        <p14:creationId xmlns:p14="http://schemas.microsoft.com/office/powerpoint/2010/main" val="135348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828FD7-F1D7-40C1-B281-EFBE7B70D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80"/>
          <a:stretch/>
        </p:blipFill>
        <p:spPr bwMode="auto">
          <a:xfrm>
            <a:off x="0" y="15481"/>
            <a:ext cx="12192000" cy="68270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Mount Thorbjorn">
            <a:extLst>
              <a:ext uri="{FF2B5EF4-FFF2-40B4-BE49-F238E27FC236}">
                <a16:creationId xmlns:a16="http://schemas.microsoft.com/office/drawing/2014/main" id="{97F7F2FC-3270-4F78-B716-A7C16BC0AF2B}"/>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3355" b="122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EB96B3D-0490-43B5-88C6-AC69CBEB0E64}"/>
              </a:ext>
            </a:extLst>
          </p:cNvPr>
          <p:cNvSpPr/>
          <p:nvPr/>
        </p:nvSpPr>
        <p:spPr>
          <a:xfrm>
            <a:off x="2677338" y="1962412"/>
            <a:ext cx="6758324" cy="2394351"/>
          </a:xfrm>
          <a:prstGeom prst="rect">
            <a:avLst/>
          </a:prstGeom>
          <a:solidFill>
            <a:srgbClr val="323234">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Arial" panose="020B0604020202020204" pitchFamily="34" charset="0"/>
                <a:cs typeface="Arial" panose="020B0604020202020204" pitchFamily="34" charset="0"/>
              </a:rPr>
              <a:t>ICELAND: </a:t>
            </a:r>
          </a:p>
          <a:p>
            <a:pPr algn="ctr"/>
            <a:r>
              <a:rPr lang="en-GB" sz="4800" dirty="0">
                <a:solidFill>
                  <a:schemeClr val="bg1"/>
                </a:solidFill>
                <a:latin typeface="Arial" panose="020B0604020202020204" pitchFamily="34" charset="0"/>
                <a:cs typeface="Arial" panose="020B0604020202020204" pitchFamily="34" charset="0"/>
              </a:rPr>
              <a:t>MOUNT THORBJÖRN VOLCANO</a:t>
            </a:r>
            <a:endParaRPr lang="en-GB" sz="24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3576" y="6131706"/>
            <a:ext cx="2654924" cy="541536"/>
          </a:xfrm>
          <a:prstGeom prst="rect">
            <a:avLst/>
          </a:prstGeom>
        </p:spPr>
      </p:pic>
      <p:sp>
        <p:nvSpPr>
          <p:cNvPr id="9" name="Rectangle 8">
            <a:extLst>
              <a:ext uri="{FF2B5EF4-FFF2-40B4-BE49-F238E27FC236}">
                <a16:creationId xmlns:a16="http://schemas.microsoft.com/office/drawing/2014/main" id="{3726EFFC-B2BF-43D9-99C7-488D0A6FD28F}"/>
              </a:ext>
            </a:extLst>
          </p:cNvPr>
          <p:cNvSpPr/>
          <p:nvPr/>
        </p:nvSpPr>
        <p:spPr>
          <a:xfrm>
            <a:off x="-2764290" y="6503965"/>
            <a:ext cx="5935580" cy="338554"/>
          </a:xfrm>
          <a:prstGeom prst="rect">
            <a:avLst/>
          </a:prstGeom>
        </p:spPr>
        <p:txBody>
          <a:bodyPr wrap="square">
            <a:spAutoFit/>
          </a:bodyPr>
          <a:lstStyle/>
          <a:p>
            <a:pPr algn="r"/>
            <a:r>
              <a:rPr lang="en-GB" sz="1600" i="1" dirty="0">
                <a:solidFill>
                  <a:schemeClr val="bg1"/>
                </a:solidFill>
                <a:latin typeface="Arial" panose="020B0604020202020204" pitchFamily="34" charset="0"/>
              </a:rPr>
              <a:t>Image source: holidayautos.com</a:t>
            </a:r>
            <a:endParaRPr lang="en-GB" sz="1600" dirty="0">
              <a:solidFill>
                <a:schemeClr val="bg1"/>
              </a:solidFill>
            </a:endParaRPr>
          </a:p>
        </p:txBody>
      </p:sp>
    </p:spTree>
    <p:extLst>
      <p:ext uri="{BB962C8B-B14F-4D97-AF65-F5344CB8AC3E}">
        <p14:creationId xmlns:p14="http://schemas.microsoft.com/office/powerpoint/2010/main" val="114839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Mount Thorbjorn">
            <a:extLst>
              <a:ext uri="{FF2B5EF4-FFF2-40B4-BE49-F238E27FC236}">
                <a16:creationId xmlns:a16="http://schemas.microsoft.com/office/drawing/2014/main" id="{FE91F617-2FB4-4A89-A130-31CD60360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172" y="1523276"/>
            <a:ext cx="5723238" cy="38085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7C5DCD0-8575-4F59-BDB2-346FFE33B505}"/>
              </a:ext>
            </a:extLst>
          </p:cNvPr>
          <p:cNvSpPr/>
          <p:nvPr/>
        </p:nvSpPr>
        <p:spPr>
          <a:xfrm>
            <a:off x="-23247" y="-1445"/>
            <a:ext cx="6468895" cy="6858000"/>
          </a:xfrm>
          <a:prstGeom prst="rect">
            <a:avLst/>
          </a:prstGeom>
          <a:solidFill>
            <a:srgbClr val="32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6624981" y="438653"/>
            <a:ext cx="5382272" cy="5977803"/>
          </a:xfrm>
          <a:prstGeom prst="rect">
            <a:avLst/>
          </a:prstGeom>
          <a:noFill/>
          <a:ln w="38100">
            <a:solidFill>
              <a:srgbClr val="FF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AAB34"/>
              </a:solidFill>
            </a:endParaRPr>
          </a:p>
        </p:txBody>
      </p:sp>
      <p:sp>
        <p:nvSpPr>
          <p:cNvPr id="9" name="Rectangle 8">
            <a:extLst>
              <a:ext uri="{FF2B5EF4-FFF2-40B4-BE49-F238E27FC236}">
                <a16:creationId xmlns:a16="http://schemas.microsoft.com/office/drawing/2014/main" id="{CECE6EC4-5011-4AA7-A8EF-7593AC96C47E}"/>
              </a:ext>
            </a:extLst>
          </p:cNvPr>
          <p:cNvSpPr/>
          <p:nvPr/>
        </p:nvSpPr>
        <p:spPr>
          <a:xfrm>
            <a:off x="-1" y="157655"/>
            <a:ext cx="6408175" cy="1510771"/>
          </a:xfrm>
          <a:prstGeom prst="rect">
            <a:avLst/>
          </a:prstGeom>
          <a:solidFill>
            <a:srgbClr val="393536">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08000" bIns="108000" rtlCol="0" anchor="ctr">
            <a:spAutoFit/>
          </a:bodyPr>
          <a:lstStyle/>
          <a:p>
            <a:r>
              <a:rPr lang="en-GB" sz="2800" dirty="0">
                <a:solidFill>
                  <a:schemeClr val="accent4"/>
                </a:solidFill>
                <a:latin typeface="Arial" panose="020B0604020202020204" pitchFamily="34" charset="0"/>
                <a:cs typeface="Arial" panose="020B0604020202020204" pitchFamily="34" charset="0"/>
              </a:rPr>
              <a:t>STUDY THE ICELAND GEOLOGY MAP ON THE NEXT SLIDE AND FIND </a:t>
            </a:r>
            <a:r>
              <a:rPr lang="en-GB" sz="2800" dirty="0">
                <a:solidFill>
                  <a:schemeClr val="bg1"/>
                </a:solidFill>
                <a:latin typeface="Arial" panose="020B0604020202020204" pitchFamily="34" charset="0"/>
                <a:cs typeface="Arial" panose="020B0604020202020204" pitchFamily="34" charset="0"/>
              </a:rPr>
              <a:t>MOUNT THORBJÖRN. </a:t>
            </a:r>
          </a:p>
        </p:txBody>
      </p:sp>
      <p:pic>
        <p:nvPicPr>
          <p:cNvPr id="8" name="Picture 7">
            <a:extLst>
              <a:ext uri="{FF2B5EF4-FFF2-40B4-BE49-F238E27FC236}">
                <a16:creationId xmlns:a16="http://schemas.microsoft.com/office/drawing/2014/main" id="{5F5A591D-38FF-4316-914C-8CFCA28EA6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014" y="6222607"/>
            <a:ext cx="2342147" cy="477738"/>
          </a:xfrm>
          <a:prstGeom prst="rect">
            <a:avLst/>
          </a:prstGeom>
        </p:spPr>
      </p:pic>
      <p:sp>
        <p:nvSpPr>
          <p:cNvPr id="2" name="Rectangle 1">
            <a:extLst>
              <a:ext uri="{FF2B5EF4-FFF2-40B4-BE49-F238E27FC236}">
                <a16:creationId xmlns:a16="http://schemas.microsoft.com/office/drawing/2014/main" id="{FD582EEB-B0B6-4599-AF29-A1C337E2DD31}"/>
              </a:ext>
            </a:extLst>
          </p:cNvPr>
          <p:cNvSpPr/>
          <p:nvPr/>
        </p:nvSpPr>
        <p:spPr>
          <a:xfrm>
            <a:off x="156086" y="2101579"/>
            <a:ext cx="6096000" cy="3978718"/>
          </a:xfrm>
          <a:prstGeom prst="rect">
            <a:avLst/>
          </a:prstGeom>
        </p:spPr>
        <p:txBody>
          <a:bodyPr>
            <a:spAutoFit/>
          </a:bodyPr>
          <a:lstStyle/>
          <a:p>
            <a:pPr marL="342900" indent="-342900">
              <a:lnSpc>
                <a:spcPct val="125000"/>
              </a:lnSpc>
              <a:spcBef>
                <a:spcPts val="125"/>
              </a:spcBef>
              <a:spcAft>
                <a:spcPts val="125"/>
              </a:spcAft>
              <a:buFont typeface="+mj-lt"/>
              <a:buAutoNum type="arabicPeriod"/>
            </a:pPr>
            <a:r>
              <a:rPr lang="en-GB" sz="2000" dirty="0">
                <a:solidFill>
                  <a:schemeClr val="bg1"/>
                </a:solidFill>
                <a:latin typeface="Arial" panose="020B0604020202020204" pitchFamily="34" charset="0"/>
                <a:cs typeface="Arial" panose="020B0604020202020204" pitchFamily="34" charset="0"/>
              </a:rPr>
              <a:t>What type of geology is this area?</a:t>
            </a:r>
          </a:p>
          <a:p>
            <a:pPr marL="342900" indent="-342900">
              <a:lnSpc>
                <a:spcPct val="125000"/>
              </a:lnSpc>
              <a:spcBef>
                <a:spcPts val="125"/>
              </a:spcBef>
              <a:spcAft>
                <a:spcPts val="125"/>
              </a:spcAft>
              <a:buFont typeface="+mj-lt"/>
              <a:buAutoNum type="arabicPeriod"/>
            </a:pPr>
            <a:r>
              <a:rPr lang="en-GB" sz="2000" dirty="0">
                <a:solidFill>
                  <a:schemeClr val="bg1"/>
                </a:solidFill>
                <a:latin typeface="Arial" panose="020B0604020202020204" pitchFamily="34" charset="0"/>
                <a:cs typeface="Arial" panose="020B0604020202020204" pitchFamily="34" charset="0"/>
              </a:rPr>
              <a:t>How would you expect this sort of magma / lava to behave?</a:t>
            </a:r>
          </a:p>
          <a:p>
            <a:pPr marL="342900" indent="-342900">
              <a:lnSpc>
                <a:spcPct val="125000"/>
              </a:lnSpc>
              <a:spcBef>
                <a:spcPts val="125"/>
              </a:spcBef>
              <a:spcAft>
                <a:spcPts val="125"/>
              </a:spcAft>
              <a:buFont typeface="+mj-lt"/>
              <a:buAutoNum type="arabicPeriod"/>
            </a:pPr>
            <a:r>
              <a:rPr lang="en-GB" sz="2000" dirty="0">
                <a:solidFill>
                  <a:schemeClr val="bg1"/>
                </a:solidFill>
                <a:latin typeface="Arial" panose="020B0604020202020204" pitchFamily="34" charset="0"/>
                <a:cs typeface="Arial" panose="020B0604020202020204" pitchFamily="34" charset="0"/>
              </a:rPr>
              <a:t>What sort of volcanic activity do you associate with this geology and lava type?</a:t>
            </a:r>
          </a:p>
          <a:p>
            <a:pPr marL="342900" indent="-342900">
              <a:lnSpc>
                <a:spcPct val="125000"/>
              </a:lnSpc>
              <a:spcBef>
                <a:spcPts val="125"/>
              </a:spcBef>
              <a:spcAft>
                <a:spcPts val="125"/>
              </a:spcAft>
              <a:buFont typeface="+mj-lt"/>
              <a:buAutoNum type="arabicPeriod"/>
            </a:pPr>
            <a:r>
              <a:rPr lang="en-GB" sz="2000" dirty="0">
                <a:solidFill>
                  <a:schemeClr val="bg1"/>
                </a:solidFill>
                <a:latin typeface="Arial" panose="020B0604020202020204" pitchFamily="34" charset="0"/>
                <a:cs typeface="Arial" panose="020B0604020202020204" pitchFamily="34" charset="0"/>
              </a:rPr>
              <a:t>What is different about the location of </a:t>
            </a:r>
            <a:r>
              <a:rPr lang="en-GB" sz="2000" dirty="0" err="1">
                <a:solidFill>
                  <a:schemeClr val="bg1"/>
                </a:solidFill>
                <a:latin typeface="Arial" panose="020B0604020202020204" pitchFamily="34" charset="0"/>
                <a:cs typeface="Arial" panose="020B0604020202020204" pitchFamily="34" charset="0"/>
              </a:rPr>
              <a:t>Thorbjörn</a:t>
            </a:r>
            <a:r>
              <a:rPr lang="en-GB" sz="2000" dirty="0">
                <a:solidFill>
                  <a:schemeClr val="bg1"/>
                </a:solidFill>
                <a:latin typeface="Arial" panose="020B0604020202020204" pitchFamily="34" charset="0"/>
                <a:cs typeface="Arial" panose="020B0604020202020204" pitchFamily="34" charset="0"/>
              </a:rPr>
              <a:t> compared to the location of other volcanoes such as Eyjafjallajökull and </a:t>
            </a:r>
            <a:r>
              <a:rPr lang="en-GB" sz="2000" dirty="0" err="1">
                <a:solidFill>
                  <a:schemeClr val="bg1"/>
                </a:solidFill>
                <a:latin typeface="Arial" panose="020B0604020202020204" pitchFamily="34" charset="0"/>
                <a:cs typeface="Arial" panose="020B0604020202020204" pitchFamily="34" charset="0"/>
              </a:rPr>
              <a:t>Grimsvötn</a:t>
            </a:r>
            <a:r>
              <a:rPr lang="en-GB" sz="2000" dirty="0">
                <a:solidFill>
                  <a:schemeClr val="bg1"/>
                </a:solidFill>
                <a:latin typeface="Arial" panose="020B0604020202020204" pitchFamily="34" charset="0"/>
                <a:cs typeface="Arial" panose="020B0604020202020204" pitchFamily="34" charset="0"/>
              </a:rPr>
              <a:t>? How might this affect potential volcanic activity and the volcanic products of any future eruption?</a:t>
            </a:r>
            <a:endParaRPr lang="en-GB" sz="105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9BC487F-0F3C-46D6-99B0-09DEC5C4F998}"/>
              </a:ext>
            </a:extLst>
          </p:cNvPr>
          <p:cNvSpPr/>
          <p:nvPr/>
        </p:nvSpPr>
        <p:spPr>
          <a:xfrm>
            <a:off x="6071673" y="5305332"/>
            <a:ext cx="5935580" cy="338554"/>
          </a:xfrm>
          <a:prstGeom prst="rect">
            <a:avLst/>
          </a:prstGeom>
        </p:spPr>
        <p:txBody>
          <a:bodyPr wrap="square">
            <a:spAutoFit/>
          </a:bodyPr>
          <a:lstStyle/>
          <a:p>
            <a:pPr algn="r"/>
            <a:r>
              <a:rPr lang="en-GB" sz="1600" i="1" dirty="0">
                <a:solidFill>
                  <a:srgbClr val="323234"/>
                </a:solidFill>
                <a:latin typeface="Arial" panose="020B0604020202020204" pitchFamily="34" charset="0"/>
              </a:rPr>
              <a:t>Image source: Visitreykjanes.is</a:t>
            </a:r>
            <a:r>
              <a:rPr lang="en-GB" sz="1600" b="0" i="1" dirty="0">
                <a:solidFill>
                  <a:srgbClr val="323234"/>
                </a:solidFill>
                <a:effectLst/>
                <a:latin typeface="Arial" panose="020B0604020202020204" pitchFamily="34" charset="0"/>
              </a:rPr>
              <a:t> </a:t>
            </a:r>
            <a:endParaRPr lang="en-GB" sz="1600" dirty="0">
              <a:solidFill>
                <a:srgbClr val="323234"/>
              </a:solidFill>
            </a:endParaRPr>
          </a:p>
        </p:txBody>
      </p:sp>
    </p:spTree>
    <p:extLst>
      <p:ext uri="{BB962C8B-B14F-4D97-AF65-F5344CB8AC3E}">
        <p14:creationId xmlns:p14="http://schemas.microsoft.com/office/powerpoint/2010/main" val="230096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9F5D2-1D64-409F-840B-A4BB599F8262}"/>
              </a:ext>
            </a:extLst>
          </p:cNvPr>
          <p:cNvSpPr/>
          <p:nvPr/>
        </p:nvSpPr>
        <p:spPr>
          <a:xfrm>
            <a:off x="-112262" y="6755652"/>
            <a:ext cx="12406669" cy="102348"/>
          </a:xfrm>
          <a:prstGeom prst="rect">
            <a:avLst/>
          </a:prstGeom>
          <a:solidFill>
            <a:srgbClr val="BC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BCE3F7"/>
              </a:solidFill>
            </a:endParaRPr>
          </a:p>
        </p:txBody>
      </p:sp>
      <p:grpSp>
        <p:nvGrpSpPr>
          <p:cNvPr id="7" name="Group 6"/>
          <p:cNvGrpSpPr/>
          <p:nvPr/>
        </p:nvGrpSpPr>
        <p:grpSpPr>
          <a:xfrm>
            <a:off x="-112261" y="-104128"/>
            <a:ext cx="12416521" cy="6858817"/>
            <a:chOff x="0" y="0"/>
            <a:chExt cx="12087291" cy="6924138"/>
          </a:xfrm>
        </p:grpSpPr>
        <p:pic>
          <p:nvPicPr>
            <p:cNvPr id="4" name="Picture 3"/>
            <p:cNvPicPr>
              <a:picLocks noChangeAspect="1"/>
            </p:cNvPicPr>
            <p:nvPr/>
          </p:nvPicPr>
          <p:blipFill>
            <a:blip r:embed="rId3"/>
            <a:stretch>
              <a:fillRect/>
            </a:stretch>
          </p:blipFill>
          <p:spPr>
            <a:xfrm>
              <a:off x="0" y="0"/>
              <a:ext cx="12077700" cy="6191250"/>
            </a:xfrm>
            <a:prstGeom prst="rect">
              <a:avLst/>
            </a:prstGeom>
          </p:spPr>
        </p:pic>
        <p:pic>
          <p:nvPicPr>
            <p:cNvPr id="6" name="Picture 5"/>
            <p:cNvPicPr>
              <a:picLocks noChangeAspect="1"/>
            </p:cNvPicPr>
            <p:nvPr/>
          </p:nvPicPr>
          <p:blipFill rotWithShape="1">
            <a:blip r:embed="rId4"/>
            <a:srcRect b="5224"/>
            <a:stretch/>
          </p:blipFill>
          <p:spPr>
            <a:xfrm>
              <a:off x="66" y="5976267"/>
              <a:ext cx="12087225" cy="947871"/>
            </a:xfrm>
            <a:prstGeom prst="rect">
              <a:avLst/>
            </a:prstGeom>
          </p:spPr>
        </p:pic>
      </p:grpSp>
      <p:sp>
        <p:nvSpPr>
          <p:cNvPr id="8" name="Oval 7"/>
          <p:cNvSpPr/>
          <p:nvPr/>
        </p:nvSpPr>
        <p:spPr>
          <a:xfrm>
            <a:off x="3411940" y="5117910"/>
            <a:ext cx="68239" cy="68400"/>
          </a:xfrm>
          <a:prstGeom prst="ellipse">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Line Callout 1 8"/>
          <p:cNvSpPr/>
          <p:nvPr/>
        </p:nvSpPr>
        <p:spPr>
          <a:xfrm>
            <a:off x="824336" y="5456889"/>
            <a:ext cx="828000" cy="180000"/>
          </a:xfrm>
          <a:prstGeom prst="borderCallout1">
            <a:avLst>
              <a:gd name="adj1" fmla="val -152654"/>
              <a:gd name="adj2" fmla="val 311081"/>
              <a:gd name="adj3" fmla="val 34341"/>
              <a:gd name="adj4" fmla="val 100334"/>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Grindavik</a:t>
            </a:r>
          </a:p>
        </p:txBody>
      </p:sp>
      <p:sp>
        <p:nvSpPr>
          <p:cNvPr id="11" name="Line Callout 1 10"/>
          <p:cNvSpPr/>
          <p:nvPr/>
        </p:nvSpPr>
        <p:spPr>
          <a:xfrm>
            <a:off x="824336" y="5117910"/>
            <a:ext cx="828000" cy="324000"/>
          </a:xfrm>
          <a:prstGeom prst="borderCallout1">
            <a:avLst>
              <a:gd name="adj1" fmla="val -3809"/>
              <a:gd name="adj2" fmla="val 309708"/>
              <a:gd name="adj3" fmla="val 34341"/>
              <a:gd name="adj4" fmla="val 100334"/>
            </a:avLst>
          </a:prstGeom>
          <a:solidFill>
            <a:srgbClr val="6E4F3F"/>
          </a:solidFill>
          <a:ln>
            <a:solidFill>
              <a:srgbClr val="6E4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Mount Thorbjorn</a:t>
            </a: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0" b="100000" l="1235" r="100000"/>
                    </a14:imgEffect>
                  </a14:imgLayer>
                </a14:imgProps>
              </a:ext>
            </a:extLst>
          </a:blip>
          <a:stretch>
            <a:fillRect/>
          </a:stretch>
        </p:blipFill>
        <p:spPr>
          <a:xfrm>
            <a:off x="3383862" y="4997065"/>
            <a:ext cx="137864" cy="120845"/>
          </a:xfrm>
          <a:prstGeom prst="rect">
            <a:avLst/>
          </a:prstGeom>
        </p:spPr>
      </p:pic>
      <p:sp>
        <p:nvSpPr>
          <p:cNvPr id="13" name="Rectangle 12"/>
          <p:cNvSpPr/>
          <p:nvPr/>
        </p:nvSpPr>
        <p:spPr>
          <a:xfrm>
            <a:off x="2775284" y="4604084"/>
            <a:ext cx="1475874" cy="852805"/>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245769" y="6570023"/>
            <a:ext cx="6946231" cy="369332"/>
          </a:xfrm>
          <a:prstGeom prst="rect">
            <a:avLst/>
          </a:prstGeom>
        </p:spPr>
        <p:txBody>
          <a:bodyPr wrap="square">
            <a:spAutoFit/>
          </a:bodyPr>
          <a:lstStyle/>
          <a:p>
            <a:r>
              <a:rPr lang="en-GB" dirty="0">
                <a:solidFill>
                  <a:schemeClr val="bg1"/>
                </a:solidFill>
              </a:rPr>
              <a:t>https://www.discover-the-world.com/study-trips/comparing-lava-types/ </a:t>
            </a:r>
          </a:p>
        </p:txBody>
      </p:sp>
      <p:sp>
        <p:nvSpPr>
          <p:cNvPr id="15" name="Rectangle 14"/>
          <p:cNvSpPr/>
          <p:nvPr/>
        </p:nvSpPr>
        <p:spPr>
          <a:xfrm>
            <a:off x="5903661" y="5482718"/>
            <a:ext cx="1138583" cy="15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ysClr val="windowText" lastClr="000000"/>
                </a:solidFill>
              </a:rPr>
              <a:t>Eyjafjallajökull</a:t>
            </a:r>
          </a:p>
        </p:txBody>
      </p:sp>
      <p:sp>
        <p:nvSpPr>
          <p:cNvPr id="16" name="Rectangle 15"/>
          <p:cNvSpPr/>
          <p:nvPr/>
        </p:nvSpPr>
        <p:spPr>
          <a:xfrm>
            <a:off x="7224023" y="3609523"/>
            <a:ext cx="782942" cy="13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ysClr val="windowText" lastClr="000000"/>
                </a:solidFill>
              </a:rPr>
              <a:t>Grimsvötn</a:t>
            </a:r>
          </a:p>
        </p:txBody>
      </p:sp>
    </p:spTree>
    <p:extLst>
      <p:ext uri="{BB962C8B-B14F-4D97-AF65-F5344CB8AC3E}">
        <p14:creationId xmlns:p14="http://schemas.microsoft.com/office/powerpoint/2010/main" val="305123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155_20200118-20200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355" y="73062"/>
            <a:ext cx="5483225" cy="6711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9BF126-00DE-4AFC-9893-B10B0F3E895C}"/>
              </a:ext>
            </a:extLst>
          </p:cNvPr>
          <p:cNvSpPr/>
          <p:nvPr/>
        </p:nvSpPr>
        <p:spPr>
          <a:xfrm>
            <a:off x="-16043" y="-1"/>
            <a:ext cx="6288506" cy="6858000"/>
          </a:xfrm>
          <a:prstGeom prst="rect">
            <a:avLst/>
          </a:prstGeom>
          <a:solidFill>
            <a:srgbClr val="323234"/>
          </a:solidFill>
          <a:ln w="12700" cap="flat" cmpd="sng" algn="ctr">
            <a:noFill/>
            <a:prstDash val="solid"/>
            <a:miter lim="800000"/>
          </a:ln>
          <a:effectLst/>
        </p:spPr>
        <p:txBody>
          <a:bodyPr rtlCol="0" anchor="ctr"/>
          <a:lstStyle/>
          <a:p>
            <a:pPr algn="ctr"/>
            <a:endParaRPr lang="en-GB" sz="2400" dirty="0">
              <a:solidFill>
                <a:schemeClr val="bg2">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160420" y="6239761"/>
            <a:ext cx="5935580" cy="584775"/>
          </a:xfrm>
          <a:prstGeom prst="rect">
            <a:avLst/>
          </a:prstGeom>
        </p:spPr>
        <p:txBody>
          <a:bodyPr wrap="square">
            <a:spAutoFit/>
          </a:bodyPr>
          <a:lstStyle/>
          <a:p>
            <a:pPr algn="r"/>
            <a:r>
              <a:rPr lang="en-GB" sz="1600" b="0" i="1" dirty="0">
                <a:solidFill>
                  <a:schemeClr val="accent4"/>
                </a:solidFill>
                <a:effectLst/>
                <a:latin typeface="Arial" panose="020B0604020202020204" pitchFamily="34" charset="0"/>
              </a:rPr>
              <a:t>(InSAR:  Interferometric analysis of Synthetic </a:t>
            </a:r>
            <a:r>
              <a:rPr lang="en-GB" sz="1600" i="1" dirty="0">
                <a:solidFill>
                  <a:schemeClr val="accent4"/>
                </a:solidFill>
                <a:latin typeface="Arial" panose="020B0604020202020204" pitchFamily="34" charset="0"/>
              </a:rPr>
              <a:t>A</a:t>
            </a:r>
            <a:r>
              <a:rPr lang="en-GB" sz="1600" b="0" i="1" dirty="0">
                <a:solidFill>
                  <a:schemeClr val="accent4"/>
                </a:solidFill>
                <a:effectLst/>
                <a:latin typeface="Arial" panose="020B0604020202020204" pitchFamily="34" charset="0"/>
              </a:rPr>
              <a:t>perture </a:t>
            </a:r>
            <a:r>
              <a:rPr lang="en-GB" sz="1600" i="1" dirty="0">
                <a:solidFill>
                  <a:schemeClr val="accent4"/>
                </a:solidFill>
                <a:latin typeface="Arial" panose="020B0604020202020204" pitchFamily="34" charset="0"/>
              </a:rPr>
              <a:t>R</a:t>
            </a:r>
            <a:r>
              <a:rPr lang="en-GB" sz="1600" b="0" i="1" dirty="0">
                <a:solidFill>
                  <a:schemeClr val="accent4"/>
                </a:solidFill>
                <a:effectLst/>
                <a:latin typeface="Arial" panose="020B0604020202020204" pitchFamily="34" charset="0"/>
              </a:rPr>
              <a:t>adar images) </a:t>
            </a:r>
            <a:endParaRPr lang="en-GB" sz="1600" dirty="0"/>
          </a:p>
        </p:txBody>
      </p:sp>
      <p:sp>
        <p:nvSpPr>
          <p:cNvPr id="6" name="Oval 5"/>
          <p:cNvSpPr/>
          <p:nvPr/>
        </p:nvSpPr>
        <p:spPr>
          <a:xfrm>
            <a:off x="8921709" y="5292715"/>
            <a:ext cx="68239" cy="68400"/>
          </a:xfrm>
          <a:prstGeom prst="ellipse">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Line Callout 1 6"/>
          <p:cNvSpPr/>
          <p:nvPr/>
        </p:nvSpPr>
        <p:spPr>
          <a:xfrm>
            <a:off x="7417640" y="5392721"/>
            <a:ext cx="828000" cy="180000"/>
          </a:xfrm>
          <a:prstGeom prst="borderCallout1">
            <a:avLst>
              <a:gd name="adj1" fmla="val -18970"/>
              <a:gd name="adj2" fmla="val 177397"/>
              <a:gd name="adj3" fmla="val 34341"/>
              <a:gd name="adj4" fmla="val 100334"/>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Grindavik</a:t>
            </a:r>
          </a:p>
        </p:txBody>
      </p:sp>
      <p:sp>
        <p:nvSpPr>
          <p:cNvPr id="8" name="Line Callout 1 7"/>
          <p:cNvSpPr/>
          <p:nvPr/>
        </p:nvSpPr>
        <p:spPr>
          <a:xfrm>
            <a:off x="7417640" y="5053742"/>
            <a:ext cx="828000" cy="324000"/>
          </a:xfrm>
          <a:prstGeom prst="borderCallout1">
            <a:avLst>
              <a:gd name="adj1" fmla="val 3618"/>
              <a:gd name="adj2" fmla="val 176024"/>
              <a:gd name="adj3" fmla="val 34341"/>
              <a:gd name="adj4" fmla="val 100334"/>
            </a:avLst>
          </a:prstGeom>
          <a:solidFill>
            <a:srgbClr val="6E4F3F"/>
          </a:solidFill>
          <a:ln>
            <a:solidFill>
              <a:srgbClr val="6E4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Mount Thorbjorn</a:t>
            </a:r>
          </a:p>
        </p:txBody>
      </p:sp>
      <p:sp>
        <p:nvSpPr>
          <p:cNvPr id="2" name="TextBox 1">
            <a:extLst>
              <a:ext uri="{FF2B5EF4-FFF2-40B4-BE49-F238E27FC236}">
                <a16:creationId xmlns:a16="http://schemas.microsoft.com/office/drawing/2014/main" id="{A947DD73-41EA-46A0-B7BA-C3C6525F8796}"/>
              </a:ext>
            </a:extLst>
          </p:cNvPr>
          <p:cNvSpPr txBox="1"/>
          <p:nvPr/>
        </p:nvSpPr>
        <p:spPr>
          <a:xfrm>
            <a:off x="192504" y="325851"/>
            <a:ext cx="6288505" cy="2339102"/>
          </a:xfrm>
          <a:prstGeom prst="rect">
            <a:avLst/>
          </a:prstGeom>
          <a:noFill/>
        </p:spPr>
        <p:txBody>
          <a:bodyPr wrap="square" rtlCol="0">
            <a:spAutoFit/>
          </a:bodyPr>
          <a:lstStyle/>
          <a:p>
            <a:r>
              <a:rPr lang="en-GB" sz="3200" dirty="0">
                <a:solidFill>
                  <a:schemeClr val="accent4"/>
                </a:solidFill>
                <a:latin typeface="Arial" panose="020B0604020202020204" pitchFamily="34" charset="0"/>
                <a:cs typeface="Arial" panose="020B0604020202020204" pitchFamily="34" charset="0"/>
              </a:rPr>
              <a:t>ANALYSE THE IMAGE WHICH SHOWS INSAR SATELLITE INFORMATION OF GROUND INFLATION.</a:t>
            </a:r>
          </a:p>
          <a:p>
            <a:endParaRPr lang="en-GB" dirty="0"/>
          </a:p>
        </p:txBody>
      </p:sp>
      <p:sp>
        <p:nvSpPr>
          <p:cNvPr id="5" name="TextBox 4">
            <a:extLst>
              <a:ext uri="{FF2B5EF4-FFF2-40B4-BE49-F238E27FC236}">
                <a16:creationId xmlns:a16="http://schemas.microsoft.com/office/drawing/2014/main" id="{D54EAE5B-3627-4B89-BFE2-97E4B02F7D9F}"/>
              </a:ext>
            </a:extLst>
          </p:cNvPr>
          <p:cNvSpPr txBox="1"/>
          <p:nvPr/>
        </p:nvSpPr>
        <p:spPr>
          <a:xfrm>
            <a:off x="344902" y="3133586"/>
            <a:ext cx="5935579" cy="2793072"/>
          </a:xfrm>
          <a:prstGeom prst="rect">
            <a:avLst/>
          </a:prstGeom>
          <a:noFill/>
        </p:spPr>
        <p:txBody>
          <a:bodyPr wrap="square" rtlCol="0">
            <a:spAutoFit/>
          </a:bodyPr>
          <a:lstStyle/>
          <a:p>
            <a:pPr marL="914400" indent="-914400">
              <a:lnSpc>
                <a:spcPct val="125000"/>
              </a:lnSpc>
              <a:buAutoNum type="arabicPeriod"/>
            </a:pPr>
            <a:r>
              <a:rPr lang="en-GB" dirty="0">
                <a:solidFill>
                  <a:schemeClr val="bg1"/>
                </a:solidFill>
                <a:latin typeface="Arial" panose="020B0604020202020204" pitchFamily="34" charset="0"/>
                <a:cs typeface="Arial" panose="020B0604020202020204" pitchFamily="34" charset="0"/>
              </a:rPr>
              <a:t>Estimate the amount of inflation in the central area of Mount </a:t>
            </a:r>
            <a:r>
              <a:rPr lang="en-GB" dirty="0" err="1">
                <a:solidFill>
                  <a:schemeClr val="bg1"/>
                </a:solidFill>
                <a:latin typeface="Arial" panose="020B0604020202020204" pitchFamily="34" charset="0"/>
                <a:cs typeface="Arial" panose="020B0604020202020204" pitchFamily="34" charset="0"/>
              </a:rPr>
              <a:t>Thorbjörn</a:t>
            </a:r>
            <a:r>
              <a:rPr lang="en-GB" dirty="0">
                <a:solidFill>
                  <a:schemeClr val="bg1"/>
                </a:solidFill>
                <a:latin typeface="Arial" panose="020B0604020202020204" pitchFamily="34" charset="0"/>
                <a:cs typeface="Arial" panose="020B0604020202020204" pitchFamily="34" charset="0"/>
              </a:rPr>
              <a:t>.</a:t>
            </a:r>
          </a:p>
          <a:p>
            <a:pPr marL="914400" indent="-914400">
              <a:lnSpc>
                <a:spcPct val="125000"/>
              </a:lnSpc>
              <a:buAutoNum type="arabicPeriod"/>
            </a:pPr>
            <a:r>
              <a:rPr lang="en-GB" dirty="0">
                <a:solidFill>
                  <a:schemeClr val="bg1"/>
                </a:solidFill>
                <a:latin typeface="Arial" panose="020B0604020202020204" pitchFamily="34" charset="0"/>
                <a:cs typeface="Arial" panose="020B0604020202020204" pitchFamily="34" charset="0"/>
              </a:rPr>
              <a:t>Look at the scale. The transect A-B is approximately 23km. Estimate the diameter of the main inflation zone (above 8mm).</a:t>
            </a:r>
          </a:p>
          <a:p>
            <a:pPr marL="914400" indent="-914400">
              <a:lnSpc>
                <a:spcPct val="125000"/>
              </a:lnSpc>
              <a:buAutoNum type="arabicPeriod"/>
            </a:pPr>
            <a:r>
              <a:rPr lang="en-GB" dirty="0">
                <a:solidFill>
                  <a:schemeClr val="bg1"/>
                </a:solidFill>
                <a:latin typeface="Arial" panose="020B0604020202020204" pitchFamily="34" charset="0"/>
                <a:cs typeface="Arial" panose="020B0604020202020204" pitchFamily="34" charset="0"/>
              </a:rPr>
              <a:t>Describe the overall pattern of ground deformation.</a:t>
            </a:r>
          </a:p>
          <a:p>
            <a:endParaRPr lang="en-GB" dirty="0"/>
          </a:p>
        </p:txBody>
      </p:sp>
    </p:spTree>
    <p:extLst>
      <p:ext uri="{BB962C8B-B14F-4D97-AF65-F5344CB8AC3E}">
        <p14:creationId xmlns:p14="http://schemas.microsoft.com/office/powerpoint/2010/main" val="46144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5784"/>
          <a:stretch/>
        </p:blipFill>
        <p:spPr>
          <a:xfrm>
            <a:off x="0" y="2196935"/>
            <a:ext cx="12192000" cy="4661065"/>
          </a:xfrm>
          <a:prstGeom prst="rect">
            <a:avLst/>
          </a:prstGeom>
        </p:spPr>
      </p:pic>
      <p:sp>
        <p:nvSpPr>
          <p:cNvPr id="8" name="Rectangle 7"/>
          <p:cNvSpPr/>
          <p:nvPr/>
        </p:nvSpPr>
        <p:spPr>
          <a:xfrm>
            <a:off x="2342147" y="3009704"/>
            <a:ext cx="828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n>
                  <a:solidFill>
                    <a:schemeClr val="accent2">
                      <a:lumMod val="50000"/>
                    </a:schemeClr>
                  </a:solidFill>
                </a:ln>
                <a:solidFill>
                  <a:schemeClr val="accent2">
                    <a:lumMod val="75000"/>
                  </a:schemeClr>
                </a:solidFill>
                <a:effectLst>
                  <a:outerShdw blurRad="38100" dist="38100" dir="2700000" algn="tl">
                    <a:srgbClr val="000000">
                      <a:alpha val="43137"/>
                    </a:srgbClr>
                  </a:outerShdw>
                </a:effectLst>
              </a:rPr>
              <a:t>Mount Thorbjorn</a:t>
            </a:r>
          </a:p>
        </p:txBody>
      </p:sp>
      <p:sp>
        <p:nvSpPr>
          <p:cNvPr id="9" name="Rectangle 8">
            <a:extLst>
              <a:ext uri="{FF2B5EF4-FFF2-40B4-BE49-F238E27FC236}">
                <a16:creationId xmlns:a16="http://schemas.microsoft.com/office/drawing/2014/main" id="{679BF126-00DE-4AFC-9893-B10B0F3E895C}"/>
              </a:ext>
            </a:extLst>
          </p:cNvPr>
          <p:cNvSpPr/>
          <p:nvPr/>
        </p:nvSpPr>
        <p:spPr>
          <a:xfrm>
            <a:off x="0" y="705229"/>
            <a:ext cx="12192000" cy="1792061"/>
          </a:xfrm>
          <a:prstGeom prst="rect">
            <a:avLst/>
          </a:prstGeom>
          <a:noFill/>
          <a:ln w="12700" cap="flat" cmpd="sng" algn="ctr">
            <a:noFill/>
            <a:prstDash val="solid"/>
            <a:miter lim="800000"/>
          </a:ln>
          <a:effectLst/>
        </p:spPr>
        <p:txBody>
          <a:bodyPr rtlCol="0" anchor="ctr"/>
          <a:lstStyle/>
          <a:p>
            <a:pPr marL="914400" indent="-914400">
              <a:buAutoNum type="arabicPeriod"/>
            </a:pPr>
            <a:r>
              <a:rPr lang="en-GB" dirty="0">
                <a:solidFill>
                  <a:srgbClr val="323234"/>
                </a:solidFill>
                <a:latin typeface="Arial" panose="020B0604020202020204" pitchFamily="34" charset="0"/>
                <a:cs typeface="Arial" panose="020B0604020202020204" pitchFamily="34" charset="0"/>
              </a:rPr>
              <a:t>Suggest three potential sources of economic losses from a future eruption.</a:t>
            </a:r>
          </a:p>
          <a:p>
            <a:pPr marL="914400" indent="-914400">
              <a:buAutoNum type="arabicPeriod"/>
            </a:pPr>
            <a:r>
              <a:rPr lang="en-GB" dirty="0">
                <a:solidFill>
                  <a:srgbClr val="323234"/>
                </a:solidFill>
                <a:latin typeface="Arial" panose="020B0604020202020204" pitchFamily="34" charset="0"/>
                <a:cs typeface="Arial" panose="020B0604020202020204" pitchFamily="34" charset="0"/>
              </a:rPr>
              <a:t>Suggest three possible social impacts to this area of a future eruption.</a:t>
            </a:r>
            <a:r>
              <a:rPr lang="en-GB" sz="4000" dirty="0">
                <a:solidFill>
                  <a:srgbClr val="323234"/>
                </a:solidFill>
                <a:latin typeface="Arial" panose="020B0604020202020204" pitchFamily="34" charset="0"/>
                <a:cs typeface="Arial" panose="020B0604020202020204" pitchFamily="34" charset="0"/>
              </a:rPr>
              <a:t>  </a:t>
            </a:r>
            <a:endParaRPr lang="en-GB" dirty="0">
              <a:solidFill>
                <a:srgbClr val="323234"/>
              </a:solidFill>
              <a:latin typeface="Arial" panose="020B0604020202020204" pitchFamily="34" charset="0"/>
              <a:cs typeface="Arial" panose="020B0604020202020204" pitchFamily="34" charset="0"/>
            </a:endParaRPr>
          </a:p>
        </p:txBody>
      </p:sp>
      <p:sp>
        <p:nvSpPr>
          <p:cNvPr id="10" name="Rectangle 9"/>
          <p:cNvSpPr/>
          <p:nvPr/>
        </p:nvSpPr>
        <p:spPr>
          <a:xfrm>
            <a:off x="568414" y="2685704"/>
            <a:ext cx="1445623"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effectLst>
                  <a:outerShdw blurRad="38100" dist="38100" dir="2700000" algn="tl">
                    <a:srgbClr val="000000">
                      <a:alpha val="43137"/>
                    </a:srgbClr>
                  </a:outerShdw>
                </a:effectLst>
              </a:rPr>
              <a:t>Svartsengi Geothermal power</a:t>
            </a:r>
          </a:p>
        </p:txBody>
      </p:sp>
      <p:pic>
        <p:nvPicPr>
          <p:cNvPr id="11" name="Picture 10">
            <a:extLst>
              <a:ext uri="{FF2B5EF4-FFF2-40B4-BE49-F238E27FC236}">
                <a16:creationId xmlns:a16="http://schemas.microsoft.com/office/drawing/2014/main" id="{60DE0503-613E-435A-8A2A-AFA28C2E0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51" y="6308976"/>
            <a:ext cx="2342147" cy="477738"/>
          </a:xfrm>
          <a:prstGeom prst="rect">
            <a:avLst/>
          </a:prstGeom>
        </p:spPr>
      </p:pic>
      <p:sp>
        <p:nvSpPr>
          <p:cNvPr id="7" name="Rectangle 6">
            <a:extLst>
              <a:ext uri="{FF2B5EF4-FFF2-40B4-BE49-F238E27FC236}">
                <a16:creationId xmlns:a16="http://schemas.microsoft.com/office/drawing/2014/main" id="{905490BD-8F05-4A70-9A9E-923E09EA08B4}"/>
              </a:ext>
            </a:extLst>
          </p:cNvPr>
          <p:cNvSpPr/>
          <p:nvPr/>
        </p:nvSpPr>
        <p:spPr>
          <a:xfrm>
            <a:off x="0" y="138660"/>
            <a:ext cx="12192000" cy="710552"/>
          </a:xfrm>
          <a:prstGeom prst="rect">
            <a:avLst/>
          </a:prstGeom>
          <a:solidFill>
            <a:srgbClr val="393536">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108000" bIns="108000" rtlCol="0" anchor="ctr"/>
          <a:lstStyle/>
          <a:p>
            <a:r>
              <a:rPr lang="en-GB" sz="3200" dirty="0">
                <a:solidFill>
                  <a:srgbClr val="FFC600"/>
                </a:solidFill>
                <a:latin typeface="Frutiger LT Std 55 Roman" panose="020B0602020204020204" pitchFamily="34" charset="0"/>
              </a:rPr>
              <a:t>FROM THE GOOGLE IMAGE: </a:t>
            </a:r>
          </a:p>
        </p:txBody>
      </p:sp>
    </p:spTree>
    <p:extLst>
      <p:ext uri="{BB962C8B-B14F-4D97-AF65-F5344CB8AC3E}">
        <p14:creationId xmlns:p14="http://schemas.microsoft.com/office/powerpoint/2010/main" val="38917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49C1AA-B78E-486E-B10F-FFA1BAC02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760" y="4225976"/>
            <a:ext cx="4280114" cy="2632024"/>
          </a:xfrm>
          <a:prstGeom prst="rect">
            <a:avLst/>
          </a:prstGeom>
        </p:spPr>
      </p:pic>
      <p:sp>
        <p:nvSpPr>
          <p:cNvPr id="6" name="Rectangle 5">
            <a:extLst>
              <a:ext uri="{FF2B5EF4-FFF2-40B4-BE49-F238E27FC236}">
                <a16:creationId xmlns:a16="http://schemas.microsoft.com/office/drawing/2014/main" id="{679BF126-00DE-4AFC-9893-B10B0F3E895C}"/>
              </a:ext>
            </a:extLst>
          </p:cNvPr>
          <p:cNvSpPr/>
          <p:nvPr/>
        </p:nvSpPr>
        <p:spPr>
          <a:xfrm>
            <a:off x="200063" y="1646871"/>
            <a:ext cx="7471597" cy="3710386"/>
          </a:xfrm>
          <a:prstGeom prst="rect">
            <a:avLst/>
          </a:prstGeom>
          <a:solidFill>
            <a:srgbClr val="323234">
              <a:alpha val="0"/>
            </a:srgbClr>
          </a:solidFill>
          <a:ln w="12700" cap="flat" cmpd="sng" algn="ctr">
            <a:noFill/>
            <a:prstDash val="solid"/>
            <a:miter lim="800000"/>
          </a:ln>
          <a:effectLst/>
        </p:spPr>
        <p:txBody>
          <a:bodyPr rtlCol="0" anchor="ctr"/>
          <a:lstStyle/>
          <a:p>
            <a:pPr marL="457200" indent="-457200">
              <a:buFont typeface="+mj-lt"/>
              <a:buAutoNum type="arabicPeriod"/>
            </a:pPr>
            <a:endParaRPr lang="en-GB" sz="2400" dirty="0">
              <a:solidFill>
                <a:srgbClr val="323234"/>
              </a:solidFill>
              <a:latin typeface="Arial" panose="020B0604020202020204" pitchFamily="34" charset="0"/>
              <a:cs typeface="Arial" panose="020B0604020202020204" pitchFamily="34" charset="0"/>
            </a:endParaRPr>
          </a:p>
          <a:p>
            <a:pPr marL="457200" indent="-457200">
              <a:lnSpc>
                <a:spcPct val="125000"/>
              </a:lnSpc>
              <a:buFont typeface="+mj-lt"/>
              <a:buAutoNum type="arabicPeriod"/>
            </a:pPr>
            <a:r>
              <a:rPr lang="en-GB" sz="2400" dirty="0">
                <a:solidFill>
                  <a:srgbClr val="323234"/>
                </a:solidFill>
                <a:latin typeface="Arial" panose="020B0604020202020204" pitchFamily="34" charset="0"/>
                <a:cs typeface="Arial" panose="020B0604020202020204" pitchFamily="34" charset="0"/>
              </a:rPr>
              <a:t>How might this knowledge affect how local people behave, how they interpret the news about current possible activity?</a:t>
            </a:r>
          </a:p>
          <a:p>
            <a:pPr marL="457200" indent="-457200">
              <a:lnSpc>
                <a:spcPct val="125000"/>
              </a:lnSpc>
              <a:buFont typeface="+mj-lt"/>
              <a:buAutoNum type="arabicPeriod"/>
            </a:pPr>
            <a:endParaRPr lang="en-GB" sz="1100" dirty="0">
              <a:solidFill>
                <a:srgbClr val="323234"/>
              </a:solidFill>
              <a:latin typeface="Arial" panose="020B0604020202020204" pitchFamily="34" charset="0"/>
              <a:cs typeface="Arial" panose="020B0604020202020204" pitchFamily="34" charset="0"/>
            </a:endParaRPr>
          </a:p>
          <a:p>
            <a:pPr marL="457200" indent="-457200">
              <a:lnSpc>
                <a:spcPct val="125000"/>
              </a:lnSpc>
              <a:buFont typeface="+mj-lt"/>
              <a:buAutoNum type="arabicPeriod"/>
            </a:pPr>
            <a:r>
              <a:rPr lang="en-GB" sz="2400" dirty="0">
                <a:solidFill>
                  <a:srgbClr val="323234"/>
                </a:solidFill>
                <a:latin typeface="Arial" panose="020B0604020202020204" pitchFamily="34" charset="0"/>
                <a:cs typeface="Arial" panose="020B0604020202020204" pitchFamily="34" charset="0"/>
              </a:rPr>
              <a:t>How would you feel if you were living in Grindavik fishing community?</a:t>
            </a:r>
          </a:p>
          <a:p>
            <a:pPr marL="457200" indent="-457200">
              <a:lnSpc>
                <a:spcPct val="125000"/>
              </a:lnSpc>
              <a:buFont typeface="+mj-lt"/>
              <a:buAutoNum type="arabicPeriod"/>
            </a:pPr>
            <a:endParaRPr lang="en-GB" sz="2400" dirty="0">
              <a:solidFill>
                <a:srgbClr val="323234"/>
              </a:solidFill>
              <a:latin typeface="Arial" panose="020B0604020202020204" pitchFamily="34" charset="0"/>
              <a:cs typeface="Arial" panose="020B0604020202020204" pitchFamily="34" charset="0"/>
            </a:endParaRPr>
          </a:p>
          <a:p>
            <a:pPr marL="457200" indent="-457200">
              <a:lnSpc>
                <a:spcPct val="125000"/>
              </a:lnSpc>
              <a:buFont typeface="+mj-lt"/>
              <a:buAutoNum type="arabicPeriod"/>
            </a:pPr>
            <a:r>
              <a:rPr lang="en-GB" sz="2400" dirty="0">
                <a:solidFill>
                  <a:srgbClr val="323234"/>
                </a:solidFill>
                <a:latin typeface="Arial" panose="020B0604020202020204" pitchFamily="34" charset="0"/>
                <a:cs typeface="Arial" panose="020B0604020202020204" pitchFamily="34" charset="0"/>
              </a:rPr>
              <a:t>Suggest reasons why people might choose to live in potential risk zones such as Iceland.</a:t>
            </a:r>
          </a:p>
        </p:txBody>
      </p:sp>
      <p:sp>
        <p:nvSpPr>
          <p:cNvPr id="4" name="Rectangle 3">
            <a:extLst>
              <a:ext uri="{FF2B5EF4-FFF2-40B4-BE49-F238E27FC236}">
                <a16:creationId xmlns:a16="http://schemas.microsoft.com/office/drawing/2014/main" id="{35B81875-B84F-4648-B230-497B3BD75DE2}"/>
              </a:ext>
            </a:extLst>
          </p:cNvPr>
          <p:cNvSpPr/>
          <p:nvPr/>
        </p:nvSpPr>
        <p:spPr>
          <a:xfrm>
            <a:off x="0" y="268082"/>
            <a:ext cx="12192000" cy="1083168"/>
          </a:xfrm>
          <a:prstGeom prst="rect">
            <a:avLst/>
          </a:prstGeom>
          <a:solidFill>
            <a:srgbClr val="393536">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108000" bIns="108000" rtlCol="0" anchor="ctr"/>
          <a:lstStyle/>
          <a:p>
            <a:r>
              <a:rPr lang="en-GB" sz="3200" dirty="0">
                <a:solidFill>
                  <a:schemeClr val="accent4"/>
                </a:solidFill>
                <a:latin typeface="Arial" panose="020B0604020202020204" pitchFamily="34" charset="0"/>
                <a:cs typeface="Arial" panose="020B0604020202020204" pitchFamily="34" charset="0"/>
              </a:rPr>
              <a:t>THE REYKJANES PENINSULA HAS NOT HAD</a:t>
            </a:r>
          </a:p>
          <a:p>
            <a:r>
              <a:rPr lang="en-GB" sz="3200" dirty="0">
                <a:solidFill>
                  <a:schemeClr val="accent4"/>
                </a:solidFill>
                <a:latin typeface="Arial" panose="020B0604020202020204" pitchFamily="34" charset="0"/>
                <a:cs typeface="Arial" panose="020B0604020202020204" pitchFamily="34" charset="0"/>
              </a:rPr>
              <a:t> </a:t>
            </a:r>
            <a:r>
              <a:rPr lang="en-GB" sz="3200" dirty="0">
                <a:solidFill>
                  <a:schemeClr val="bg1"/>
                </a:solidFill>
                <a:latin typeface="Arial" panose="020B0604020202020204" pitchFamily="34" charset="0"/>
                <a:cs typeface="Arial" panose="020B0604020202020204" pitchFamily="34" charset="0"/>
              </a:rPr>
              <a:t>A VOLCANIC ERUPTION SINCE THE 13</a:t>
            </a:r>
            <a:r>
              <a:rPr lang="en-GB" sz="3200" baseline="30000" dirty="0">
                <a:solidFill>
                  <a:schemeClr val="bg1"/>
                </a:solidFill>
                <a:latin typeface="Arial" panose="020B0604020202020204" pitchFamily="34" charset="0"/>
                <a:cs typeface="Arial" panose="020B0604020202020204" pitchFamily="34" charset="0"/>
              </a:rPr>
              <a:t>TH</a:t>
            </a:r>
            <a:r>
              <a:rPr lang="en-GB" sz="3200" dirty="0">
                <a:solidFill>
                  <a:schemeClr val="bg1"/>
                </a:solidFill>
                <a:latin typeface="Arial" panose="020B0604020202020204" pitchFamily="34" charset="0"/>
                <a:cs typeface="Arial" panose="020B0604020202020204" pitchFamily="34" charset="0"/>
              </a:rPr>
              <a:t> CENTURY. </a:t>
            </a:r>
          </a:p>
        </p:txBody>
      </p:sp>
      <p:pic>
        <p:nvPicPr>
          <p:cNvPr id="3" name="Picture 2">
            <a:extLst>
              <a:ext uri="{FF2B5EF4-FFF2-40B4-BE49-F238E27FC236}">
                <a16:creationId xmlns:a16="http://schemas.microsoft.com/office/drawing/2014/main" id="{49719DE1-95D6-401A-848C-9CBDBA339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23" y="6287751"/>
            <a:ext cx="2164445" cy="441491"/>
          </a:xfrm>
          <a:prstGeom prst="rect">
            <a:avLst/>
          </a:prstGeom>
        </p:spPr>
      </p:pic>
      <p:pic>
        <p:nvPicPr>
          <p:cNvPr id="5" name="Picture 4">
            <a:extLst>
              <a:ext uri="{FF2B5EF4-FFF2-40B4-BE49-F238E27FC236}">
                <a16:creationId xmlns:a16="http://schemas.microsoft.com/office/drawing/2014/main" id="{CECBA3AB-210E-4140-8C06-14CE2B607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885" y="1351249"/>
            <a:ext cx="4280115" cy="2632025"/>
          </a:xfrm>
          <a:prstGeom prst="rect">
            <a:avLst/>
          </a:prstGeom>
        </p:spPr>
      </p:pic>
      <p:pic>
        <p:nvPicPr>
          <p:cNvPr id="8" name="Picture 7">
            <a:extLst>
              <a:ext uri="{FF2B5EF4-FFF2-40B4-BE49-F238E27FC236}">
                <a16:creationId xmlns:a16="http://schemas.microsoft.com/office/drawing/2014/main" id="{A5013C17-FD96-4E73-94DF-30299A010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021" y="3820541"/>
            <a:ext cx="2368728" cy="1456631"/>
          </a:xfrm>
          <a:prstGeom prst="rect">
            <a:avLst/>
          </a:prstGeom>
        </p:spPr>
      </p:pic>
      <p:pic>
        <p:nvPicPr>
          <p:cNvPr id="10" name="Picture 9">
            <a:extLst>
              <a:ext uri="{FF2B5EF4-FFF2-40B4-BE49-F238E27FC236}">
                <a16:creationId xmlns:a16="http://schemas.microsoft.com/office/drawing/2014/main" id="{4954668E-D869-4EF8-9B64-7EE92856DB2D}"/>
              </a:ext>
            </a:extLst>
          </p:cNvPr>
          <p:cNvPicPr>
            <a:picLocks noChangeAspect="1"/>
          </p:cNvPicPr>
          <p:nvPr/>
        </p:nvPicPr>
        <p:blipFill rotWithShape="1">
          <a:blip r:embed="rId6">
            <a:extLst>
              <a:ext uri="{28A0092B-C50C-407E-A947-70E740481C1C}">
                <a14:useLocalDpi xmlns:a14="http://schemas.microsoft.com/office/drawing/2010/main" val="0"/>
              </a:ext>
            </a:extLst>
          </a:blip>
          <a:srcRect l="9653"/>
          <a:stretch/>
        </p:blipFill>
        <p:spPr>
          <a:xfrm>
            <a:off x="7911885" y="3820541"/>
            <a:ext cx="2140057" cy="1456631"/>
          </a:xfrm>
          <a:prstGeom prst="rect">
            <a:avLst/>
          </a:prstGeom>
        </p:spPr>
      </p:pic>
    </p:spTree>
    <p:extLst>
      <p:ext uri="{BB962C8B-B14F-4D97-AF65-F5344CB8AC3E}">
        <p14:creationId xmlns:p14="http://schemas.microsoft.com/office/powerpoint/2010/main" val="18630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9BF126-00DE-4AFC-9893-B10B0F3E895C}"/>
              </a:ext>
            </a:extLst>
          </p:cNvPr>
          <p:cNvSpPr/>
          <p:nvPr/>
        </p:nvSpPr>
        <p:spPr>
          <a:xfrm>
            <a:off x="272786" y="2489134"/>
            <a:ext cx="11560170" cy="3710386"/>
          </a:xfrm>
          <a:prstGeom prst="rect">
            <a:avLst/>
          </a:prstGeom>
          <a:solidFill>
            <a:srgbClr val="323234">
              <a:alpha val="0"/>
            </a:srgbClr>
          </a:solidFill>
          <a:ln w="12700" cap="flat" cmpd="sng" algn="ctr">
            <a:noFill/>
            <a:prstDash val="solid"/>
            <a:miter lim="800000"/>
          </a:ln>
          <a:effectLst/>
        </p:spPr>
        <p:txBody>
          <a:bodyPr rtlCol="0" anchor="ctr"/>
          <a:lstStyle/>
          <a:p>
            <a:pPr marL="457200" indent="-457200">
              <a:buFont typeface="+mj-lt"/>
              <a:buAutoNum type="arabicPeriod"/>
            </a:pPr>
            <a:endParaRPr lang="en-GB" sz="2400" dirty="0">
              <a:solidFill>
                <a:srgbClr val="323234"/>
              </a:solidFill>
              <a:latin typeface="Arial" panose="020B0604020202020204" pitchFamily="34" charset="0"/>
              <a:cs typeface="Arial" panose="020B0604020202020204" pitchFamily="34" charset="0"/>
            </a:endParaRPr>
          </a:p>
          <a:p>
            <a:pPr marL="914400" indent="-914400">
              <a:lnSpc>
                <a:spcPct val="125000"/>
              </a:lnSpc>
              <a:buAutoNum type="arabicPeriod"/>
            </a:pPr>
            <a:r>
              <a:rPr lang="en-GB" sz="2400" dirty="0">
                <a:solidFill>
                  <a:srgbClr val="323234"/>
                </a:solidFill>
                <a:latin typeface="Arial" panose="020B0604020202020204" pitchFamily="34" charset="0"/>
                <a:cs typeface="Arial" panose="020B0604020202020204" pitchFamily="34" charset="0"/>
              </a:rPr>
              <a:t>Imagine you were living in </a:t>
            </a:r>
            <a:r>
              <a:rPr lang="en-GB" sz="2400" dirty="0" err="1">
                <a:solidFill>
                  <a:srgbClr val="323234"/>
                </a:solidFill>
                <a:latin typeface="Arial" panose="020B0604020202020204" pitchFamily="34" charset="0"/>
                <a:cs typeface="Arial" panose="020B0604020202020204" pitchFamily="34" charset="0"/>
              </a:rPr>
              <a:t>Grindavik</a:t>
            </a:r>
            <a:r>
              <a:rPr lang="en-GB" sz="2400" dirty="0">
                <a:solidFill>
                  <a:srgbClr val="323234"/>
                </a:solidFill>
                <a:latin typeface="Arial" panose="020B0604020202020204" pitchFamily="34" charset="0"/>
                <a:cs typeface="Arial" panose="020B0604020202020204" pitchFamily="34" charset="0"/>
              </a:rPr>
              <a:t> and your mobile phone received warning that a volcanic eruption was starting. State your top 5 priorities for how you would respond to the evacuation order.</a:t>
            </a:r>
          </a:p>
          <a:p>
            <a:pPr marL="914400" indent="-914400">
              <a:lnSpc>
                <a:spcPct val="125000"/>
              </a:lnSpc>
              <a:buAutoNum type="arabicPeriod"/>
            </a:pPr>
            <a:endParaRPr lang="en-GB" sz="2400" dirty="0">
              <a:solidFill>
                <a:srgbClr val="323234"/>
              </a:solidFill>
              <a:latin typeface="Arial" panose="020B0604020202020204" pitchFamily="34" charset="0"/>
              <a:cs typeface="Arial" panose="020B0604020202020204" pitchFamily="34" charset="0"/>
            </a:endParaRPr>
          </a:p>
          <a:p>
            <a:pPr marL="914400" indent="-914400">
              <a:lnSpc>
                <a:spcPct val="125000"/>
              </a:lnSpc>
              <a:buAutoNum type="arabicPeriod"/>
            </a:pPr>
            <a:r>
              <a:rPr lang="en-GB" sz="2400" dirty="0">
                <a:solidFill>
                  <a:srgbClr val="323234"/>
                </a:solidFill>
                <a:latin typeface="Arial" panose="020B0604020202020204" pitchFamily="34" charset="0"/>
                <a:cs typeface="Arial" panose="020B0604020202020204" pitchFamily="34" charset="0"/>
              </a:rPr>
              <a:t>Many people are currently preparing evacuation bags just in case, that they can keep nearby for the foreseeable future. What ten items would you recommend go into their evacuation grab bag and why?</a:t>
            </a:r>
          </a:p>
        </p:txBody>
      </p:sp>
      <p:sp>
        <p:nvSpPr>
          <p:cNvPr id="4" name="Rectangle 3">
            <a:extLst>
              <a:ext uri="{FF2B5EF4-FFF2-40B4-BE49-F238E27FC236}">
                <a16:creationId xmlns:a16="http://schemas.microsoft.com/office/drawing/2014/main" id="{35B81875-B84F-4648-B230-497B3BD75DE2}"/>
              </a:ext>
            </a:extLst>
          </p:cNvPr>
          <p:cNvSpPr/>
          <p:nvPr/>
        </p:nvSpPr>
        <p:spPr>
          <a:xfrm>
            <a:off x="0" y="286073"/>
            <a:ext cx="12192000" cy="2272145"/>
          </a:xfrm>
          <a:prstGeom prst="rect">
            <a:avLst/>
          </a:prstGeom>
          <a:solidFill>
            <a:srgbClr val="393536">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108000" bIns="108000" rtlCol="0" anchor="ctr"/>
          <a:lstStyle/>
          <a:p>
            <a:r>
              <a:rPr lang="en-GB" sz="3200" dirty="0">
                <a:solidFill>
                  <a:schemeClr val="accent4"/>
                </a:solidFill>
                <a:latin typeface="Arial" panose="020B0604020202020204" pitchFamily="34" charset="0"/>
                <a:cs typeface="Arial" panose="020B0604020202020204" pitchFamily="34" charset="0"/>
              </a:rPr>
              <a:t>THE PEOPLE OF GRINDAVIK WERE INVITED </a:t>
            </a:r>
          </a:p>
          <a:p>
            <a:r>
              <a:rPr lang="en-GB" sz="3200" dirty="0">
                <a:solidFill>
                  <a:schemeClr val="accent4"/>
                </a:solidFill>
                <a:latin typeface="Arial" panose="020B0604020202020204" pitchFamily="34" charset="0"/>
                <a:cs typeface="Arial" panose="020B0604020202020204" pitchFamily="34" charset="0"/>
              </a:rPr>
              <a:t>TO A CIVIL MEETING ON 26</a:t>
            </a:r>
            <a:r>
              <a:rPr lang="en-GB" sz="3200" baseline="30000" dirty="0">
                <a:solidFill>
                  <a:schemeClr val="accent4"/>
                </a:solidFill>
                <a:latin typeface="Arial" panose="020B0604020202020204" pitchFamily="34" charset="0"/>
                <a:cs typeface="Arial" panose="020B0604020202020204" pitchFamily="34" charset="0"/>
              </a:rPr>
              <a:t>TH</a:t>
            </a:r>
            <a:r>
              <a:rPr lang="en-GB" sz="3200" dirty="0">
                <a:solidFill>
                  <a:schemeClr val="accent4"/>
                </a:solidFill>
                <a:latin typeface="Arial" panose="020B0604020202020204" pitchFamily="34" charset="0"/>
                <a:cs typeface="Arial" panose="020B0604020202020204" pitchFamily="34" charset="0"/>
              </a:rPr>
              <a:t> JANUARY </a:t>
            </a:r>
          </a:p>
          <a:p>
            <a:r>
              <a:rPr lang="en-GB" sz="3200" dirty="0">
                <a:solidFill>
                  <a:schemeClr val="accent4"/>
                </a:solidFill>
                <a:latin typeface="Arial" panose="020B0604020202020204" pitchFamily="34" charset="0"/>
                <a:cs typeface="Arial" panose="020B0604020202020204" pitchFamily="34" charset="0"/>
              </a:rPr>
              <a:t>TO DISCUSS THE ACTIVITY AND POSSIBLE </a:t>
            </a:r>
          </a:p>
          <a:p>
            <a:r>
              <a:rPr lang="en-GB" sz="3200" dirty="0">
                <a:solidFill>
                  <a:schemeClr val="bg1"/>
                </a:solidFill>
                <a:latin typeface="Arial" panose="020B0604020202020204" pitchFamily="34" charset="0"/>
                <a:cs typeface="Arial" panose="020B0604020202020204" pitchFamily="34" charset="0"/>
              </a:rPr>
              <a:t>FUTURE EVACUATION PLANS.</a:t>
            </a:r>
          </a:p>
        </p:txBody>
      </p:sp>
      <p:pic>
        <p:nvPicPr>
          <p:cNvPr id="3" name="Picture 2">
            <a:extLst>
              <a:ext uri="{FF2B5EF4-FFF2-40B4-BE49-F238E27FC236}">
                <a16:creationId xmlns:a16="http://schemas.microsoft.com/office/drawing/2014/main" id="{49719DE1-95D6-401A-848C-9CBDBA339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770" y="6130436"/>
            <a:ext cx="2164445" cy="441491"/>
          </a:xfrm>
          <a:prstGeom prst="rect">
            <a:avLst/>
          </a:prstGeom>
        </p:spPr>
      </p:pic>
    </p:spTree>
    <p:extLst>
      <p:ext uri="{BB962C8B-B14F-4D97-AF65-F5344CB8AC3E}">
        <p14:creationId xmlns:p14="http://schemas.microsoft.com/office/powerpoint/2010/main" val="107315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9BF126-00DE-4AFC-9893-B10B0F3E895C}"/>
              </a:ext>
            </a:extLst>
          </p:cNvPr>
          <p:cNvSpPr/>
          <p:nvPr/>
        </p:nvSpPr>
        <p:spPr>
          <a:xfrm>
            <a:off x="193728" y="2262753"/>
            <a:ext cx="11646977" cy="1764844"/>
          </a:xfrm>
          <a:prstGeom prst="rect">
            <a:avLst/>
          </a:prstGeom>
          <a:solidFill>
            <a:srgbClr val="323234">
              <a:alpha val="0"/>
            </a:srgbClr>
          </a:solidFill>
          <a:ln w="12700" cap="flat" cmpd="sng" algn="ctr">
            <a:noFill/>
            <a:prstDash val="solid"/>
            <a:miter lim="800000"/>
          </a:ln>
          <a:effectLst/>
        </p:spPr>
        <p:txBody>
          <a:bodyPr rtlCol="0" anchor="ctr"/>
          <a:lstStyle/>
          <a:p>
            <a:pPr marL="457200" indent="-457200">
              <a:buFont typeface="+mj-lt"/>
              <a:buAutoNum type="arabicPeriod"/>
            </a:pPr>
            <a:endParaRPr lang="en-GB" sz="2400" dirty="0">
              <a:solidFill>
                <a:srgbClr val="323234"/>
              </a:solidFill>
              <a:latin typeface="Arial" panose="020B0604020202020204" pitchFamily="34" charset="0"/>
              <a:cs typeface="Arial" panose="020B0604020202020204" pitchFamily="34" charset="0"/>
            </a:endParaRPr>
          </a:p>
          <a:p>
            <a:pPr>
              <a:lnSpc>
                <a:spcPct val="125000"/>
              </a:lnSpc>
            </a:pPr>
            <a:r>
              <a:rPr lang="en-GB" sz="2000" dirty="0">
                <a:solidFill>
                  <a:srgbClr val="323234"/>
                </a:solidFill>
                <a:latin typeface="Arial" panose="020B0604020202020204" pitchFamily="34" charset="0"/>
                <a:cs typeface="Arial" panose="020B0604020202020204" pitchFamily="34" charset="0"/>
              </a:rPr>
              <a:t>You are a member of the Icelandic Department for Civil Protection. You have the responsibility of taking the information, and making a decision about how best to manage any future threats.</a:t>
            </a:r>
          </a:p>
          <a:p>
            <a:endParaRPr lang="en-GB" sz="2000" dirty="0">
              <a:solidFill>
                <a:srgbClr val="323234"/>
              </a:solidFill>
              <a:latin typeface="Arial" panose="020B0604020202020204" pitchFamily="34" charset="0"/>
              <a:cs typeface="Arial" panose="020B0604020202020204" pitchFamily="34" charset="0"/>
            </a:endParaRPr>
          </a:p>
          <a:p>
            <a:endParaRPr lang="en-GB" sz="2000" dirty="0">
              <a:solidFill>
                <a:srgbClr val="323234"/>
              </a:solidFill>
              <a:latin typeface="Arial" panose="020B0604020202020204" pitchFamily="34" charset="0"/>
              <a:cs typeface="Arial" panose="020B0604020202020204" pitchFamily="34" charset="0"/>
            </a:endParaRPr>
          </a:p>
          <a:p>
            <a:pPr marL="457200" indent="-457200">
              <a:lnSpc>
                <a:spcPct val="125000"/>
              </a:lnSpc>
              <a:buFont typeface="+mj-lt"/>
              <a:buAutoNum type="arabicPeriod"/>
            </a:pPr>
            <a:r>
              <a:rPr lang="en-GB" sz="2000" dirty="0">
                <a:solidFill>
                  <a:srgbClr val="323234"/>
                </a:solidFill>
                <a:latin typeface="Arial" panose="020B0604020202020204" pitchFamily="34" charset="0"/>
                <a:cs typeface="Arial" panose="020B0604020202020204" pitchFamily="34" charset="0"/>
              </a:rPr>
              <a:t>What data could be collected as evidence of possible increased volcanic activity? </a:t>
            </a:r>
            <a:r>
              <a:rPr lang="en-GB" sz="2000" i="1" dirty="0">
                <a:solidFill>
                  <a:srgbClr val="323234"/>
                </a:solidFill>
                <a:latin typeface="Arial" panose="020B0604020202020204" pitchFamily="34" charset="0"/>
                <a:cs typeface="Arial" panose="020B0604020202020204" pitchFamily="34" charset="0"/>
              </a:rPr>
              <a:t>(Think about the signs of an eruption that could be measured)</a:t>
            </a:r>
            <a:r>
              <a:rPr lang="en-GB" sz="2000" dirty="0">
                <a:solidFill>
                  <a:srgbClr val="323234"/>
                </a:solidFill>
                <a:latin typeface="Arial" panose="020B0604020202020204" pitchFamily="34" charset="0"/>
                <a:cs typeface="Arial" panose="020B0604020202020204" pitchFamily="34" charset="0"/>
              </a:rPr>
              <a:t> </a:t>
            </a:r>
          </a:p>
          <a:p>
            <a:pPr marL="457200" indent="-457200">
              <a:lnSpc>
                <a:spcPct val="125000"/>
              </a:lnSpc>
              <a:buFont typeface="+mj-lt"/>
              <a:buAutoNum type="arabicPeriod"/>
            </a:pPr>
            <a:r>
              <a:rPr lang="en-GB" sz="2000" dirty="0">
                <a:solidFill>
                  <a:srgbClr val="323234"/>
                </a:solidFill>
                <a:latin typeface="Arial" panose="020B0604020202020204" pitchFamily="34" charset="0"/>
                <a:cs typeface="Arial" panose="020B0604020202020204" pitchFamily="34" charset="0"/>
              </a:rPr>
              <a:t>What are the dangers of making an evacuation order too soon, before an eruption has begun?</a:t>
            </a:r>
          </a:p>
          <a:p>
            <a:pPr marL="457200" indent="-457200">
              <a:lnSpc>
                <a:spcPct val="125000"/>
              </a:lnSpc>
              <a:buFont typeface="+mj-lt"/>
              <a:buAutoNum type="arabicPeriod"/>
            </a:pPr>
            <a:r>
              <a:rPr lang="en-GB" sz="2000" dirty="0">
                <a:solidFill>
                  <a:srgbClr val="323234"/>
                </a:solidFill>
                <a:latin typeface="Arial" panose="020B0604020202020204" pitchFamily="34" charset="0"/>
                <a:cs typeface="Arial" panose="020B0604020202020204" pitchFamily="34" charset="0"/>
              </a:rPr>
              <a:t>List which groups of people you need to consider the views of.</a:t>
            </a:r>
          </a:p>
          <a:p>
            <a:pPr marL="457200" indent="-457200">
              <a:lnSpc>
                <a:spcPct val="125000"/>
              </a:lnSpc>
              <a:buFont typeface="+mj-lt"/>
              <a:buAutoNum type="arabicPeriod"/>
            </a:pPr>
            <a:r>
              <a:rPr lang="en-GB" sz="2000" dirty="0">
                <a:solidFill>
                  <a:srgbClr val="323234"/>
                </a:solidFill>
                <a:latin typeface="Arial" panose="020B0604020202020204" pitchFamily="34" charset="0"/>
                <a:cs typeface="Arial" panose="020B0604020202020204" pitchFamily="34" charset="0"/>
              </a:rPr>
              <a:t>Imagine that the situation worsens: earthquakes become more frequent and shallow and stronger, tiltmeters show ground inflation increases, etc. Suggest how you would manage the situation, what would you tell local people to do? How would you care for tourists arriving into Keflavik airport? What would you instruct services and emergency teams to do?</a:t>
            </a:r>
          </a:p>
        </p:txBody>
      </p:sp>
      <p:sp>
        <p:nvSpPr>
          <p:cNvPr id="4" name="Rectangle 3">
            <a:extLst>
              <a:ext uri="{FF2B5EF4-FFF2-40B4-BE49-F238E27FC236}">
                <a16:creationId xmlns:a16="http://schemas.microsoft.com/office/drawing/2014/main" id="{35B81875-B84F-4648-B230-497B3BD75DE2}"/>
              </a:ext>
            </a:extLst>
          </p:cNvPr>
          <p:cNvSpPr/>
          <p:nvPr/>
        </p:nvSpPr>
        <p:spPr>
          <a:xfrm>
            <a:off x="0" y="136508"/>
            <a:ext cx="12192000" cy="730458"/>
          </a:xfrm>
          <a:prstGeom prst="rect">
            <a:avLst/>
          </a:prstGeom>
          <a:solidFill>
            <a:srgbClr val="393536">
              <a:alpha val="8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108000" bIns="108000" rtlCol="0" anchor="ctr"/>
          <a:lstStyle/>
          <a:p>
            <a:r>
              <a:rPr lang="en-GB" sz="3200" dirty="0">
                <a:solidFill>
                  <a:schemeClr val="accent4"/>
                </a:solidFill>
                <a:latin typeface="Arial" panose="020B0604020202020204" pitchFamily="34" charset="0"/>
                <a:cs typeface="Arial" panose="020B0604020202020204" pitchFamily="34" charset="0"/>
              </a:rPr>
              <a:t>DECISION MAKING EXERCISE </a:t>
            </a:r>
            <a:endParaRPr lang="en-GB" sz="3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9719DE1-95D6-401A-848C-9CBDBA339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2711" y="6280001"/>
            <a:ext cx="2164445" cy="441491"/>
          </a:xfrm>
          <a:prstGeom prst="rect">
            <a:avLst/>
          </a:prstGeom>
        </p:spPr>
      </p:pic>
    </p:spTree>
    <p:extLst>
      <p:ext uri="{BB962C8B-B14F-4D97-AF65-F5344CB8AC3E}">
        <p14:creationId xmlns:p14="http://schemas.microsoft.com/office/powerpoint/2010/main" val="333647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568</Words>
  <Application>Microsoft Office PowerPoint</Application>
  <PresentationFormat>Widescreen</PresentationFormat>
  <Paragraphs>55</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Frutiger LT Std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Coles</dc:creator>
  <cp:lastModifiedBy>Katherine Woollett</cp:lastModifiedBy>
  <cp:revision>32</cp:revision>
  <dcterms:created xsi:type="dcterms:W3CDTF">2020-01-28T15:22:10Z</dcterms:created>
  <dcterms:modified xsi:type="dcterms:W3CDTF">2020-01-29T15:37:38Z</dcterms:modified>
</cp:coreProperties>
</file>